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  <p:sldMasterId id="2147483661" r:id="rId3"/>
    <p:sldMasterId id="2147483687" r:id="rId4"/>
  </p:sldMasterIdLst>
  <p:notesMasterIdLst>
    <p:notesMasterId r:id="rId26"/>
  </p:notesMasterIdLst>
  <p:handoutMasterIdLst>
    <p:handoutMasterId r:id="rId27"/>
  </p:handoutMasterIdLst>
  <p:sldIdLst>
    <p:sldId id="278" r:id="rId5"/>
    <p:sldId id="386" r:id="rId6"/>
    <p:sldId id="419" r:id="rId7"/>
    <p:sldId id="341" r:id="rId8"/>
    <p:sldId id="364" r:id="rId9"/>
    <p:sldId id="433" r:id="rId10"/>
    <p:sldId id="362" r:id="rId11"/>
    <p:sldId id="412" r:id="rId12"/>
    <p:sldId id="431" r:id="rId13"/>
    <p:sldId id="432" r:id="rId14"/>
    <p:sldId id="434" r:id="rId15"/>
    <p:sldId id="427" r:id="rId16"/>
    <p:sldId id="414" r:id="rId17"/>
    <p:sldId id="422" r:id="rId18"/>
    <p:sldId id="429" r:id="rId19"/>
    <p:sldId id="421" r:id="rId20"/>
    <p:sldId id="365" r:id="rId21"/>
    <p:sldId id="430" r:id="rId22"/>
    <p:sldId id="423" r:id="rId23"/>
    <p:sldId id="397" r:id="rId24"/>
    <p:sldId id="310" r:id="rId25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veen Kumar" initials="NK" lastIdx="2" clrIdx="0">
    <p:extLst>
      <p:ext uri="{19B8F6BF-5375-455C-9EA6-DF929625EA0E}">
        <p15:presenceInfo xmlns:p15="http://schemas.microsoft.com/office/powerpoint/2012/main" userId="S-1-5-21-3983452154-2808760450-1622254248-114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456" autoAdjust="0"/>
    <p:restoredTop sz="90377" autoAdjust="0"/>
  </p:normalViewPr>
  <p:slideViewPr>
    <p:cSldViewPr snapToGrid="0">
      <p:cViewPr varScale="1">
        <p:scale>
          <a:sx n="70" d="100"/>
          <a:sy n="70" d="100"/>
        </p:scale>
        <p:origin x="4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BE853-0F2B-4233-88AA-981B48BF1D6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F43569-5938-43EF-93BB-3EB6B83A4732}">
      <dgm:prSet phldrT="[Text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US" sz="2400" dirty="0" smtClean="0"/>
            <a:t>Sponsor</a:t>
          </a:r>
          <a:endParaRPr lang="en-US" sz="2400" dirty="0"/>
        </a:p>
      </dgm:t>
    </dgm:pt>
    <dgm:pt modelId="{54896C1F-D747-4774-AB60-9F4791B2AF11}" type="parTrans" cxnId="{25D878D2-7C6B-493C-9AA9-8A3D48505A65}">
      <dgm:prSet/>
      <dgm:spPr/>
      <dgm:t>
        <a:bodyPr/>
        <a:lstStyle/>
        <a:p>
          <a:endParaRPr lang="en-US"/>
        </a:p>
      </dgm:t>
    </dgm:pt>
    <dgm:pt modelId="{EEBE4B47-752E-455E-94B3-32746CEBCA84}" type="sibTrans" cxnId="{25D878D2-7C6B-493C-9AA9-8A3D48505A65}">
      <dgm:prSet/>
      <dgm:spPr/>
      <dgm:t>
        <a:bodyPr/>
        <a:lstStyle/>
        <a:p>
          <a:endParaRPr lang="en-US"/>
        </a:p>
      </dgm:t>
    </dgm:pt>
    <dgm:pt modelId="{37A8B0F6-A21D-42B8-B68E-5F56B2665403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en-US" sz="1800" dirty="0" smtClean="0"/>
            <a:t>Sets up the REIT</a:t>
          </a:r>
          <a:endParaRPr lang="en-US" sz="1800" dirty="0"/>
        </a:p>
      </dgm:t>
    </dgm:pt>
    <dgm:pt modelId="{3E50AF1B-85F2-44C2-AA9D-CCC8CA97A28F}" type="parTrans" cxnId="{E1BF4C45-710D-4A91-AE5D-C9E1FAAA31E7}">
      <dgm:prSet/>
      <dgm:spPr/>
      <dgm:t>
        <a:bodyPr/>
        <a:lstStyle/>
        <a:p>
          <a:endParaRPr lang="en-US"/>
        </a:p>
      </dgm:t>
    </dgm:pt>
    <dgm:pt modelId="{5A77A154-420A-4E89-9564-F395DE760A4B}" type="sibTrans" cxnId="{E1BF4C45-710D-4A91-AE5D-C9E1FAAA31E7}">
      <dgm:prSet/>
      <dgm:spPr/>
      <dgm:t>
        <a:bodyPr/>
        <a:lstStyle/>
        <a:p>
          <a:endParaRPr lang="en-US"/>
        </a:p>
      </dgm:t>
    </dgm:pt>
    <dgm:pt modelId="{9EF12A26-8BFE-43DB-9236-CDF415866404}">
      <dgm:prSet phldrT="[Text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US" sz="2400" dirty="0" smtClean="0"/>
            <a:t>Trustee</a:t>
          </a:r>
          <a:endParaRPr lang="en-US" sz="2400" dirty="0"/>
        </a:p>
      </dgm:t>
    </dgm:pt>
    <dgm:pt modelId="{F48AF4A7-8AE2-45A4-A960-084B8BDBFAFB}" type="parTrans" cxnId="{398FE15D-6F50-438C-808A-186779049187}">
      <dgm:prSet/>
      <dgm:spPr/>
      <dgm:t>
        <a:bodyPr/>
        <a:lstStyle/>
        <a:p>
          <a:endParaRPr lang="en-US"/>
        </a:p>
      </dgm:t>
    </dgm:pt>
    <dgm:pt modelId="{38C90EF1-CF70-4451-A7C3-3AEC7939E1B8}" type="sibTrans" cxnId="{398FE15D-6F50-438C-808A-186779049187}">
      <dgm:prSet/>
      <dgm:spPr/>
      <dgm:t>
        <a:bodyPr/>
        <a:lstStyle/>
        <a:p>
          <a:endParaRPr lang="en-US"/>
        </a:p>
      </dgm:t>
    </dgm:pt>
    <dgm:pt modelId="{96CA1196-979D-4264-9D13-3BED6D2A3029}">
      <dgm:prSet phldrT="[Text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US" sz="2400" dirty="0" smtClean="0"/>
            <a:t>Investment Manager</a:t>
          </a:r>
          <a:endParaRPr lang="en-US" sz="2400" dirty="0"/>
        </a:p>
      </dgm:t>
    </dgm:pt>
    <dgm:pt modelId="{7FCC01E6-4AEC-4254-890A-1A5C3AA2C590}" type="sibTrans" cxnId="{60752F22-7D62-4325-9EB0-7FB329CBB727}">
      <dgm:prSet/>
      <dgm:spPr/>
      <dgm:t>
        <a:bodyPr/>
        <a:lstStyle/>
        <a:p>
          <a:endParaRPr lang="en-US"/>
        </a:p>
      </dgm:t>
    </dgm:pt>
    <dgm:pt modelId="{46F25FAE-7D57-4EFF-BC95-31B501418BC0}" type="parTrans" cxnId="{60752F22-7D62-4325-9EB0-7FB329CBB727}">
      <dgm:prSet/>
      <dgm:spPr/>
      <dgm:t>
        <a:bodyPr/>
        <a:lstStyle/>
        <a:p>
          <a:endParaRPr lang="en-US"/>
        </a:p>
      </dgm:t>
    </dgm:pt>
    <dgm:pt modelId="{DF099074-6107-49CC-AC44-D8297FEB798D}">
      <dgm:prSet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en-US" sz="1800" dirty="0" smtClean="0"/>
            <a:t>Holding the REIT assets in trust for the benefit of the unit holders</a:t>
          </a:r>
          <a:endParaRPr lang="en-US" sz="1800" dirty="0"/>
        </a:p>
      </dgm:t>
    </dgm:pt>
    <dgm:pt modelId="{EA0835EC-E25E-4AAD-B267-8F6136EB1DDD}" type="parTrans" cxnId="{D89089CF-CFC1-451D-B7A0-6AEBE55E69F7}">
      <dgm:prSet/>
      <dgm:spPr/>
      <dgm:t>
        <a:bodyPr/>
        <a:lstStyle/>
        <a:p>
          <a:endParaRPr lang="en-US"/>
        </a:p>
      </dgm:t>
    </dgm:pt>
    <dgm:pt modelId="{ABAAFDE1-F24B-4D0A-ABF1-A105A535DCE0}" type="sibTrans" cxnId="{D89089CF-CFC1-451D-B7A0-6AEBE55E69F7}">
      <dgm:prSet/>
      <dgm:spPr/>
      <dgm:t>
        <a:bodyPr/>
        <a:lstStyle/>
        <a:p>
          <a:endParaRPr lang="en-US"/>
        </a:p>
      </dgm:t>
    </dgm:pt>
    <dgm:pt modelId="{752F0BAA-34A2-4385-B853-F1A64C54693F}">
      <dgm:prSet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en-US" sz="1800" dirty="0" smtClean="0"/>
            <a:t>Responsible for ensuring that the business activities and investment policies comply with the provisions of the regulations</a:t>
          </a:r>
          <a:endParaRPr lang="en-US" sz="1800" dirty="0"/>
        </a:p>
      </dgm:t>
    </dgm:pt>
    <dgm:pt modelId="{779B2241-99E1-41EC-967E-FD67B87FA75F}" type="parTrans" cxnId="{4BB1D893-EBA8-4B83-8C2C-4876D79192F6}">
      <dgm:prSet/>
      <dgm:spPr/>
      <dgm:t>
        <a:bodyPr/>
        <a:lstStyle/>
        <a:p>
          <a:endParaRPr lang="en-US"/>
        </a:p>
      </dgm:t>
    </dgm:pt>
    <dgm:pt modelId="{A299145B-1181-411B-B85B-725D670229C0}" type="sibTrans" cxnId="{4BB1D893-EBA8-4B83-8C2C-4876D79192F6}">
      <dgm:prSet/>
      <dgm:spPr/>
      <dgm:t>
        <a:bodyPr/>
        <a:lstStyle/>
        <a:p>
          <a:endParaRPr lang="en-US"/>
        </a:p>
      </dgm:t>
    </dgm:pt>
    <dgm:pt modelId="{0F71D73E-ED31-4EB9-AB0F-F0A47821367C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en-US" sz="18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Sets the strategic direction of the REIT and decides on the acquisition, divestment or enhancement of assets</a:t>
          </a:r>
          <a:endParaRPr lang="en-US" sz="18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2B4D69-FB45-4F10-96EC-00A969191532}" type="parTrans" cxnId="{99542756-B886-4ABE-BA7B-275C1148C9D8}">
      <dgm:prSet/>
      <dgm:spPr/>
      <dgm:t>
        <a:bodyPr/>
        <a:lstStyle/>
        <a:p>
          <a:endParaRPr lang="en-US"/>
        </a:p>
      </dgm:t>
    </dgm:pt>
    <dgm:pt modelId="{5DF7188A-03BA-4322-884A-D5AABF13F997}" type="sibTrans" cxnId="{99542756-B886-4ABE-BA7B-275C1148C9D8}">
      <dgm:prSet/>
      <dgm:spPr/>
      <dgm:t>
        <a:bodyPr/>
        <a:lstStyle/>
        <a:p>
          <a:endParaRPr lang="en-US"/>
        </a:p>
      </dgm:t>
    </dgm:pt>
    <dgm:pt modelId="{FF09634E-1137-45A2-8CF1-BAB3BBD1470E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en-IN" sz="18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Takes decisions on distribution to unitholders</a:t>
          </a:r>
          <a:endParaRPr lang="en-US" sz="18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683747-4331-4417-B87F-1A5AEA8510F9}" type="parTrans" cxnId="{22D409F5-85E9-49F0-9618-CF416ED1D1C1}">
      <dgm:prSet/>
      <dgm:spPr/>
      <dgm:t>
        <a:bodyPr/>
        <a:lstStyle/>
        <a:p>
          <a:endParaRPr lang="en-US"/>
        </a:p>
      </dgm:t>
    </dgm:pt>
    <dgm:pt modelId="{77F07275-368A-4790-A267-B33F790A2069}" type="sibTrans" cxnId="{22D409F5-85E9-49F0-9618-CF416ED1D1C1}">
      <dgm:prSet/>
      <dgm:spPr/>
      <dgm:t>
        <a:bodyPr/>
        <a:lstStyle/>
        <a:p>
          <a:endParaRPr lang="en-US"/>
        </a:p>
      </dgm:t>
    </dgm:pt>
    <dgm:pt modelId="{4BCBB592-82DD-46BD-ACBB-57691E3168FA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en-US" sz="1800" dirty="0" smtClean="0"/>
            <a:t>Transfers its shareholdings in SPV / assets to the REIT</a:t>
          </a:r>
          <a:endParaRPr lang="en-US" sz="1800" dirty="0"/>
        </a:p>
      </dgm:t>
    </dgm:pt>
    <dgm:pt modelId="{8D5F0012-F764-4A21-8155-5FD9E2A66924}" type="parTrans" cxnId="{11B084C3-3524-44F6-A3BF-E39F8F901BEE}">
      <dgm:prSet/>
      <dgm:spPr/>
      <dgm:t>
        <a:bodyPr/>
        <a:lstStyle/>
        <a:p>
          <a:endParaRPr lang="en-US"/>
        </a:p>
      </dgm:t>
    </dgm:pt>
    <dgm:pt modelId="{CE2E597E-EE39-41AA-8D90-39A6C1317539}" type="sibTrans" cxnId="{11B084C3-3524-44F6-A3BF-E39F8F901BEE}">
      <dgm:prSet/>
      <dgm:spPr/>
      <dgm:t>
        <a:bodyPr/>
        <a:lstStyle/>
        <a:p>
          <a:endParaRPr lang="en-US"/>
        </a:p>
      </dgm:t>
    </dgm:pt>
    <dgm:pt modelId="{5CB17E57-B0CC-47E7-9B7B-A42BA675B4B1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en-IN" sz="18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Ensures </a:t>
          </a:r>
          <a:r>
            <a:rPr lang="en-IN" sz="1800" spc="-5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redressal</a:t>
          </a:r>
          <a:r>
            <a:rPr lang="en-IN" sz="18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of investor grievances</a:t>
          </a:r>
          <a:endParaRPr lang="en-US" sz="1800" dirty="0">
            <a:solidFill>
              <a:schemeClr val="tx1"/>
            </a:solidFill>
          </a:endParaRPr>
        </a:p>
      </dgm:t>
    </dgm:pt>
    <dgm:pt modelId="{D08AE311-3577-427C-BE2A-907562291DE1}" type="parTrans" cxnId="{167D5536-21D5-4230-A6EB-8CAB80085178}">
      <dgm:prSet/>
      <dgm:spPr/>
      <dgm:t>
        <a:bodyPr/>
        <a:lstStyle/>
        <a:p>
          <a:endParaRPr lang="en-US"/>
        </a:p>
      </dgm:t>
    </dgm:pt>
    <dgm:pt modelId="{92FCD0FC-DDDF-4D0B-8160-3952EEEB997B}" type="sibTrans" cxnId="{167D5536-21D5-4230-A6EB-8CAB80085178}">
      <dgm:prSet/>
      <dgm:spPr/>
      <dgm:t>
        <a:bodyPr/>
        <a:lstStyle/>
        <a:p>
          <a:endParaRPr lang="en-US"/>
        </a:p>
      </dgm:t>
    </dgm:pt>
    <dgm:pt modelId="{95A2DCE9-012F-4A79-9982-CBFF5004DF16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en-US" sz="1800" dirty="0" smtClean="0"/>
            <a:t>Appoints the Trustee</a:t>
          </a:r>
          <a:endParaRPr lang="en-US" sz="1800" dirty="0"/>
        </a:p>
      </dgm:t>
    </dgm:pt>
    <dgm:pt modelId="{5DABF85B-3EA5-4A4C-BA7C-A4C1D3E8D652}" type="parTrans" cxnId="{B7FAA653-C854-4F79-8E88-7035E17F7988}">
      <dgm:prSet/>
      <dgm:spPr/>
      <dgm:t>
        <a:bodyPr/>
        <a:lstStyle/>
        <a:p>
          <a:endParaRPr lang="en-US"/>
        </a:p>
      </dgm:t>
    </dgm:pt>
    <dgm:pt modelId="{3126019E-FE68-4E84-8D62-42E6FDD5FD1B}" type="sibTrans" cxnId="{B7FAA653-C854-4F79-8E88-7035E17F7988}">
      <dgm:prSet/>
      <dgm:spPr/>
      <dgm:t>
        <a:bodyPr/>
        <a:lstStyle/>
        <a:p>
          <a:endParaRPr lang="en-US"/>
        </a:p>
      </dgm:t>
    </dgm:pt>
    <dgm:pt modelId="{79A81F02-4477-4D2A-909E-3F1BE1717E11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en-US" sz="18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Makes disclosures to various stakeholders as per regulations</a:t>
          </a:r>
          <a:endParaRPr lang="en-US" sz="18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ACA641-C81D-40C0-8B94-4BAF909A9B35}" type="parTrans" cxnId="{60DCC374-8DBD-421A-A2F9-A6BAF7345D89}">
      <dgm:prSet/>
      <dgm:spPr/>
      <dgm:t>
        <a:bodyPr/>
        <a:lstStyle/>
        <a:p>
          <a:endParaRPr lang="en-US"/>
        </a:p>
      </dgm:t>
    </dgm:pt>
    <dgm:pt modelId="{1C01BE09-039B-47BE-8A0E-70455381AD3F}" type="sibTrans" cxnId="{60DCC374-8DBD-421A-A2F9-A6BAF7345D89}">
      <dgm:prSet/>
      <dgm:spPr/>
      <dgm:t>
        <a:bodyPr/>
        <a:lstStyle/>
        <a:p>
          <a:endParaRPr lang="en-US"/>
        </a:p>
      </dgm:t>
    </dgm:pt>
    <dgm:pt modelId="{5DE3132B-1499-4FCE-B343-5FCBF5C1DCED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en-IN" sz="18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Responsible for all activities </a:t>
          </a:r>
          <a:r>
            <a:rPr lang="en-US" sz="18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related to issue and listing of units</a:t>
          </a:r>
          <a:endParaRPr lang="en-US" sz="18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2006EA-FA2A-4E60-B775-3297DAB4B4C4}" type="parTrans" cxnId="{8EE5CA83-0FBF-451D-B31B-02108D684EDD}">
      <dgm:prSet/>
      <dgm:spPr/>
      <dgm:t>
        <a:bodyPr/>
        <a:lstStyle/>
        <a:p>
          <a:endParaRPr lang="en-US"/>
        </a:p>
      </dgm:t>
    </dgm:pt>
    <dgm:pt modelId="{40BF7B69-08F5-4259-8132-4827BC1E994B}" type="sibTrans" cxnId="{8EE5CA83-0FBF-451D-B31B-02108D684EDD}">
      <dgm:prSet/>
      <dgm:spPr/>
      <dgm:t>
        <a:bodyPr/>
        <a:lstStyle/>
        <a:p>
          <a:endParaRPr lang="en-US"/>
        </a:p>
      </dgm:t>
    </dgm:pt>
    <dgm:pt modelId="{DB16F3CB-EA90-4192-9C9B-AB3007660130}" type="pres">
      <dgm:prSet presAssocID="{A40BE853-0F2B-4233-88AA-981B48BF1D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D59F05-31BD-4165-8CEA-735B5BA4E8AB}" type="pres">
      <dgm:prSet presAssocID="{BCF43569-5938-43EF-93BB-3EB6B83A4732}" presName="linNode" presStyleCnt="0"/>
      <dgm:spPr/>
    </dgm:pt>
    <dgm:pt modelId="{F81DE1AD-EC56-4E79-8838-80AB9E8F012B}" type="pres">
      <dgm:prSet presAssocID="{BCF43569-5938-43EF-93BB-3EB6B83A4732}" presName="parentText" presStyleLbl="node1" presStyleIdx="0" presStyleCnt="3" custScaleX="59479" custScaleY="7558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2587C-0BCD-4915-9DA1-19A497573789}" type="pres">
      <dgm:prSet presAssocID="{BCF43569-5938-43EF-93BB-3EB6B83A4732}" presName="descendantText" presStyleLbl="alignAccFollowNode1" presStyleIdx="0" presStyleCnt="3" custScaleX="108078" custScaleY="83469" custLinFactNeighborX="4258" custLinFactNeighborY="2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AE3F3-86B2-40F1-B379-EB097860D6F3}" type="pres">
      <dgm:prSet presAssocID="{EEBE4B47-752E-455E-94B3-32746CEBCA84}" presName="sp" presStyleCnt="0"/>
      <dgm:spPr/>
    </dgm:pt>
    <dgm:pt modelId="{12C66844-E62C-45E9-8081-9E39ECA86D53}" type="pres">
      <dgm:prSet presAssocID="{9EF12A26-8BFE-43DB-9236-CDF415866404}" presName="linNode" presStyleCnt="0"/>
      <dgm:spPr/>
    </dgm:pt>
    <dgm:pt modelId="{2F71D690-6893-4878-A376-79E916AFE9E8}" type="pres">
      <dgm:prSet presAssocID="{9EF12A26-8BFE-43DB-9236-CDF415866404}" presName="parentText" presStyleLbl="node1" presStyleIdx="1" presStyleCnt="3" custScaleX="57854" custScaleY="704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FF481C-9152-4D7B-BCBD-E8E3F04150BA}" type="pres">
      <dgm:prSet presAssocID="{9EF12A26-8BFE-43DB-9236-CDF415866404}" presName="descendantText" presStyleLbl="alignAccFollowNode1" presStyleIdx="1" presStyleCnt="3" custScaleX="107686" custScaleY="89510" custLinFactNeighborX="58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4AA48-4236-43AE-A5A1-CD29E493DB54}" type="pres">
      <dgm:prSet presAssocID="{38C90EF1-CF70-4451-A7C3-3AEC7939E1B8}" presName="sp" presStyleCnt="0"/>
      <dgm:spPr/>
    </dgm:pt>
    <dgm:pt modelId="{76E53A29-118F-4F16-B281-3C9E6AEFFC34}" type="pres">
      <dgm:prSet presAssocID="{96CA1196-979D-4264-9D13-3BED6D2A3029}" presName="linNode" presStyleCnt="0"/>
      <dgm:spPr/>
    </dgm:pt>
    <dgm:pt modelId="{D5B6D6A6-C4CE-4759-AC22-0A14CA17B141}" type="pres">
      <dgm:prSet presAssocID="{96CA1196-979D-4264-9D13-3BED6D2A3029}" presName="parentText" presStyleLbl="node1" presStyleIdx="2" presStyleCnt="3" custScaleX="59733" custScaleY="11565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4D62C-68BF-4732-9551-E5A5EBF6A289}" type="pres">
      <dgm:prSet presAssocID="{96CA1196-979D-4264-9D13-3BED6D2A3029}" presName="descendantText" presStyleLbl="alignAccFollowNode1" presStyleIdx="2" presStyleCnt="3" custScaleX="107883" custScaleY="148534" custLinFactNeighborX="54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2CA624-08E3-4EB1-961F-A71CAA5E51F3}" type="presOf" srcId="{A40BE853-0F2B-4233-88AA-981B48BF1D68}" destId="{DB16F3CB-EA90-4192-9C9B-AB3007660130}" srcOrd="0" destOrd="0" presId="urn:microsoft.com/office/officeart/2005/8/layout/vList5"/>
    <dgm:cxn modelId="{60DCC374-8DBD-421A-A2F9-A6BAF7345D89}" srcId="{96CA1196-979D-4264-9D13-3BED6D2A3029}" destId="{79A81F02-4477-4D2A-909E-3F1BE1717E11}" srcOrd="3" destOrd="0" parTransId="{01ACA641-C81D-40C0-8B94-4BAF909A9B35}" sibTransId="{1C01BE09-039B-47BE-8A0E-70455381AD3F}"/>
    <dgm:cxn modelId="{607B6189-DB7B-42A1-93BB-3156AA76425B}" type="presOf" srcId="{DF099074-6107-49CC-AC44-D8297FEB798D}" destId="{15FF481C-9152-4D7B-BCBD-E8E3F04150BA}" srcOrd="0" destOrd="0" presId="urn:microsoft.com/office/officeart/2005/8/layout/vList5"/>
    <dgm:cxn modelId="{521E2746-5F85-42FA-B199-D39F2D956B7B}" type="presOf" srcId="{BCF43569-5938-43EF-93BB-3EB6B83A4732}" destId="{F81DE1AD-EC56-4E79-8838-80AB9E8F012B}" srcOrd="0" destOrd="0" presId="urn:microsoft.com/office/officeart/2005/8/layout/vList5"/>
    <dgm:cxn modelId="{4B9CD84F-8939-4FFD-97D6-10A960A0FECC}" type="presOf" srcId="{5DE3132B-1499-4FCE-B343-5FCBF5C1DCED}" destId="{9784D62C-68BF-4732-9551-E5A5EBF6A289}" srcOrd="0" destOrd="1" presId="urn:microsoft.com/office/officeart/2005/8/layout/vList5"/>
    <dgm:cxn modelId="{D55E833A-A706-403D-994E-13D4491D3F91}" type="presOf" srcId="{96CA1196-979D-4264-9D13-3BED6D2A3029}" destId="{D5B6D6A6-C4CE-4759-AC22-0A14CA17B141}" srcOrd="0" destOrd="0" presId="urn:microsoft.com/office/officeart/2005/8/layout/vList5"/>
    <dgm:cxn modelId="{E14034F5-2FAA-4666-98A7-C9D34A8D588E}" type="presOf" srcId="{752F0BAA-34A2-4385-B853-F1A64C54693F}" destId="{15FF481C-9152-4D7B-BCBD-E8E3F04150BA}" srcOrd="0" destOrd="1" presId="urn:microsoft.com/office/officeart/2005/8/layout/vList5"/>
    <dgm:cxn modelId="{398FE15D-6F50-438C-808A-186779049187}" srcId="{A40BE853-0F2B-4233-88AA-981B48BF1D68}" destId="{9EF12A26-8BFE-43DB-9236-CDF415866404}" srcOrd="1" destOrd="0" parTransId="{F48AF4A7-8AE2-45A4-A960-084B8BDBFAFB}" sibTransId="{38C90EF1-CF70-4451-A7C3-3AEC7939E1B8}"/>
    <dgm:cxn modelId="{B7FAA653-C854-4F79-8E88-7035E17F7988}" srcId="{BCF43569-5938-43EF-93BB-3EB6B83A4732}" destId="{95A2DCE9-012F-4A79-9982-CBFF5004DF16}" srcOrd="2" destOrd="0" parTransId="{5DABF85B-3EA5-4A4C-BA7C-A4C1D3E8D652}" sibTransId="{3126019E-FE68-4E84-8D62-42E6FDD5FD1B}"/>
    <dgm:cxn modelId="{4328CFA4-369B-4C2F-8A72-CC35858A1519}" type="presOf" srcId="{5CB17E57-B0CC-47E7-9B7B-A42BA675B4B1}" destId="{9784D62C-68BF-4732-9551-E5A5EBF6A289}" srcOrd="0" destOrd="4" presId="urn:microsoft.com/office/officeart/2005/8/layout/vList5"/>
    <dgm:cxn modelId="{9DB1B94F-40F2-4765-971E-BFE8A31EA1BC}" type="presOf" srcId="{4BCBB592-82DD-46BD-ACBB-57691E3168FA}" destId="{5C82587C-0BCD-4915-9DA1-19A497573789}" srcOrd="0" destOrd="1" presId="urn:microsoft.com/office/officeart/2005/8/layout/vList5"/>
    <dgm:cxn modelId="{25D878D2-7C6B-493C-9AA9-8A3D48505A65}" srcId="{A40BE853-0F2B-4233-88AA-981B48BF1D68}" destId="{BCF43569-5938-43EF-93BB-3EB6B83A4732}" srcOrd="0" destOrd="0" parTransId="{54896C1F-D747-4774-AB60-9F4791B2AF11}" sibTransId="{EEBE4B47-752E-455E-94B3-32746CEBCA84}"/>
    <dgm:cxn modelId="{8EE5CA83-0FBF-451D-B31B-02108D684EDD}" srcId="{96CA1196-979D-4264-9D13-3BED6D2A3029}" destId="{5DE3132B-1499-4FCE-B343-5FCBF5C1DCED}" srcOrd="1" destOrd="0" parTransId="{222006EA-FA2A-4E60-B775-3297DAB4B4C4}" sibTransId="{40BF7B69-08F5-4259-8132-4827BC1E994B}"/>
    <dgm:cxn modelId="{99542756-B886-4ABE-BA7B-275C1148C9D8}" srcId="{96CA1196-979D-4264-9D13-3BED6D2A3029}" destId="{0F71D73E-ED31-4EB9-AB0F-F0A47821367C}" srcOrd="0" destOrd="0" parTransId="{972B4D69-FB45-4F10-96EC-00A969191532}" sibTransId="{5DF7188A-03BA-4322-884A-D5AABF13F997}"/>
    <dgm:cxn modelId="{D17150C8-D77D-4204-9217-2C0E49236863}" type="presOf" srcId="{37A8B0F6-A21D-42B8-B68E-5F56B2665403}" destId="{5C82587C-0BCD-4915-9DA1-19A497573789}" srcOrd="0" destOrd="0" presId="urn:microsoft.com/office/officeart/2005/8/layout/vList5"/>
    <dgm:cxn modelId="{11B084C3-3524-44F6-A3BF-E39F8F901BEE}" srcId="{BCF43569-5938-43EF-93BB-3EB6B83A4732}" destId="{4BCBB592-82DD-46BD-ACBB-57691E3168FA}" srcOrd="1" destOrd="0" parTransId="{8D5F0012-F764-4A21-8155-5FD9E2A66924}" sibTransId="{CE2E597E-EE39-41AA-8D90-39A6C1317539}"/>
    <dgm:cxn modelId="{60752F22-7D62-4325-9EB0-7FB329CBB727}" srcId="{A40BE853-0F2B-4233-88AA-981B48BF1D68}" destId="{96CA1196-979D-4264-9D13-3BED6D2A3029}" srcOrd="2" destOrd="0" parTransId="{46F25FAE-7D57-4EFF-BC95-31B501418BC0}" sibTransId="{7FCC01E6-4AEC-4254-890A-1A5C3AA2C590}"/>
    <dgm:cxn modelId="{503F4F90-9440-4A7E-9808-AF711FF3E0CC}" type="presOf" srcId="{95A2DCE9-012F-4A79-9982-CBFF5004DF16}" destId="{5C82587C-0BCD-4915-9DA1-19A497573789}" srcOrd="0" destOrd="2" presId="urn:microsoft.com/office/officeart/2005/8/layout/vList5"/>
    <dgm:cxn modelId="{D89089CF-CFC1-451D-B7A0-6AEBE55E69F7}" srcId="{9EF12A26-8BFE-43DB-9236-CDF415866404}" destId="{DF099074-6107-49CC-AC44-D8297FEB798D}" srcOrd="0" destOrd="0" parTransId="{EA0835EC-E25E-4AAD-B267-8F6136EB1DDD}" sibTransId="{ABAAFDE1-F24B-4D0A-ABF1-A105A535DCE0}"/>
    <dgm:cxn modelId="{22D409F5-85E9-49F0-9618-CF416ED1D1C1}" srcId="{96CA1196-979D-4264-9D13-3BED6D2A3029}" destId="{FF09634E-1137-45A2-8CF1-BAB3BBD1470E}" srcOrd="2" destOrd="0" parTransId="{70683747-4331-4417-B87F-1A5AEA8510F9}" sibTransId="{77F07275-368A-4790-A267-B33F790A2069}"/>
    <dgm:cxn modelId="{4485603D-AA1E-4368-8ADE-F9DEDCC069BD}" type="presOf" srcId="{0F71D73E-ED31-4EB9-AB0F-F0A47821367C}" destId="{9784D62C-68BF-4732-9551-E5A5EBF6A289}" srcOrd="0" destOrd="0" presId="urn:microsoft.com/office/officeart/2005/8/layout/vList5"/>
    <dgm:cxn modelId="{42D9D4F4-28BC-47EF-92F9-8246AE34D096}" type="presOf" srcId="{FF09634E-1137-45A2-8CF1-BAB3BBD1470E}" destId="{9784D62C-68BF-4732-9551-E5A5EBF6A289}" srcOrd="0" destOrd="2" presId="urn:microsoft.com/office/officeart/2005/8/layout/vList5"/>
    <dgm:cxn modelId="{DD688AF2-FFA2-495A-85A2-2F52DD48A602}" type="presOf" srcId="{79A81F02-4477-4D2A-909E-3F1BE1717E11}" destId="{9784D62C-68BF-4732-9551-E5A5EBF6A289}" srcOrd="0" destOrd="3" presId="urn:microsoft.com/office/officeart/2005/8/layout/vList5"/>
    <dgm:cxn modelId="{167D5536-21D5-4230-A6EB-8CAB80085178}" srcId="{96CA1196-979D-4264-9D13-3BED6D2A3029}" destId="{5CB17E57-B0CC-47E7-9B7B-A42BA675B4B1}" srcOrd="4" destOrd="0" parTransId="{D08AE311-3577-427C-BE2A-907562291DE1}" sibTransId="{92FCD0FC-DDDF-4D0B-8160-3952EEEB997B}"/>
    <dgm:cxn modelId="{D456A3D2-3013-43FF-9E57-3C23B6BF395F}" type="presOf" srcId="{9EF12A26-8BFE-43DB-9236-CDF415866404}" destId="{2F71D690-6893-4878-A376-79E916AFE9E8}" srcOrd="0" destOrd="0" presId="urn:microsoft.com/office/officeart/2005/8/layout/vList5"/>
    <dgm:cxn modelId="{4BB1D893-EBA8-4B83-8C2C-4876D79192F6}" srcId="{9EF12A26-8BFE-43DB-9236-CDF415866404}" destId="{752F0BAA-34A2-4385-B853-F1A64C54693F}" srcOrd="1" destOrd="0" parTransId="{779B2241-99E1-41EC-967E-FD67B87FA75F}" sibTransId="{A299145B-1181-411B-B85B-725D670229C0}"/>
    <dgm:cxn modelId="{E1BF4C45-710D-4A91-AE5D-C9E1FAAA31E7}" srcId="{BCF43569-5938-43EF-93BB-3EB6B83A4732}" destId="{37A8B0F6-A21D-42B8-B68E-5F56B2665403}" srcOrd="0" destOrd="0" parTransId="{3E50AF1B-85F2-44C2-AA9D-CCC8CA97A28F}" sibTransId="{5A77A154-420A-4E89-9564-F395DE760A4B}"/>
    <dgm:cxn modelId="{B369B03D-3336-4DB8-8FE2-F2B51E472AE1}" type="presParOf" srcId="{DB16F3CB-EA90-4192-9C9B-AB3007660130}" destId="{0ED59F05-31BD-4165-8CEA-735B5BA4E8AB}" srcOrd="0" destOrd="0" presId="urn:microsoft.com/office/officeart/2005/8/layout/vList5"/>
    <dgm:cxn modelId="{2674D5A7-254F-4372-B855-5F510DE4D73A}" type="presParOf" srcId="{0ED59F05-31BD-4165-8CEA-735B5BA4E8AB}" destId="{F81DE1AD-EC56-4E79-8838-80AB9E8F012B}" srcOrd="0" destOrd="0" presId="urn:microsoft.com/office/officeart/2005/8/layout/vList5"/>
    <dgm:cxn modelId="{F2878420-D368-467D-9F5F-312A14F91A45}" type="presParOf" srcId="{0ED59F05-31BD-4165-8CEA-735B5BA4E8AB}" destId="{5C82587C-0BCD-4915-9DA1-19A497573789}" srcOrd="1" destOrd="0" presId="urn:microsoft.com/office/officeart/2005/8/layout/vList5"/>
    <dgm:cxn modelId="{4FD7BAE4-D361-4F05-8C40-0EBE1113C486}" type="presParOf" srcId="{DB16F3CB-EA90-4192-9C9B-AB3007660130}" destId="{E4AAE3F3-86B2-40F1-B379-EB097860D6F3}" srcOrd="1" destOrd="0" presId="urn:microsoft.com/office/officeart/2005/8/layout/vList5"/>
    <dgm:cxn modelId="{28345E2D-90E1-4979-A288-6316D1427C3F}" type="presParOf" srcId="{DB16F3CB-EA90-4192-9C9B-AB3007660130}" destId="{12C66844-E62C-45E9-8081-9E39ECA86D53}" srcOrd="2" destOrd="0" presId="urn:microsoft.com/office/officeart/2005/8/layout/vList5"/>
    <dgm:cxn modelId="{6D1686C8-E995-4C98-8FBF-10D24F42F6FA}" type="presParOf" srcId="{12C66844-E62C-45E9-8081-9E39ECA86D53}" destId="{2F71D690-6893-4878-A376-79E916AFE9E8}" srcOrd="0" destOrd="0" presId="urn:microsoft.com/office/officeart/2005/8/layout/vList5"/>
    <dgm:cxn modelId="{A98AA483-00B3-4781-BFAD-ED59EF3E1900}" type="presParOf" srcId="{12C66844-E62C-45E9-8081-9E39ECA86D53}" destId="{15FF481C-9152-4D7B-BCBD-E8E3F04150BA}" srcOrd="1" destOrd="0" presId="urn:microsoft.com/office/officeart/2005/8/layout/vList5"/>
    <dgm:cxn modelId="{DB3DD05F-2056-4243-A357-20F99579EEC4}" type="presParOf" srcId="{DB16F3CB-EA90-4192-9C9B-AB3007660130}" destId="{FBE4AA48-4236-43AE-A5A1-CD29E493DB54}" srcOrd="3" destOrd="0" presId="urn:microsoft.com/office/officeart/2005/8/layout/vList5"/>
    <dgm:cxn modelId="{D17C3E6B-BBA5-4B94-A84A-688D7ACA9C66}" type="presParOf" srcId="{DB16F3CB-EA90-4192-9C9B-AB3007660130}" destId="{76E53A29-118F-4F16-B281-3C9E6AEFFC34}" srcOrd="4" destOrd="0" presId="urn:microsoft.com/office/officeart/2005/8/layout/vList5"/>
    <dgm:cxn modelId="{A9C1C4A4-AF77-4AF3-A87E-884443911CBD}" type="presParOf" srcId="{76E53A29-118F-4F16-B281-3C9E6AEFFC34}" destId="{D5B6D6A6-C4CE-4759-AC22-0A14CA17B141}" srcOrd="0" destOrd="0" presId="urn:microsoft.com/office/officeart/2005/8/layout/vList5"/>
    <dgm:cxn modelId="{FF9197AC-AF2E-4A11-A315-A34757C88E2B}" type="presParOf" srcId="{76E53A29-118F-4F16-B281-3C9E6AEFFC34}" destId="{9784D62C-68BF-4732-9551-E5A5EBF6A28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2587C-0BCD-4915-9DA1-19A497573789}">
      <dsp:nvSpPr>
        <dsp:cNvPr id="0" name=""/>
        <dsp:cNvSpPr/>
      </dsp:nvSpPr>
      <dsp:spPr>
        <a:xfrm rot="5400000">
          <a:off x="5345694" y="-2585813"/>
          <a:ext cx="1217823" cy="6617699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Sets up the REIT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Transfers its shareholdings in SPV / assets to the REIT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Appoints the Trustee</a:t>
          </a:r>
          <a:endParaRPr lang="en-US" sz="1800" kern="1200" dirty="0"/>
        </a:p>
      </dsp:txBody>
      <dsp:txXfrm rot="-5400000">
        <a:off x="2645757" y="173573"/>
        <a:ext cx="6558250" cy="1098925"/>
      </dsp:txXfrm>
    </dsp:sp>
    <dsp:sp modelId="{F81DE1AD-EC56-4E79-8838-80AB9E8F012B}">
      <dsp:nvSpPr>
        <dsp:cNvPr id="0" name=""/>
        <dsp:cNvSpPr/>
      </dsp:nvSpPr>
      <dsp:spPr>
        <a:xfrm>
          <a:off x="450507" y="3356"/>
          <a:ext cx="2048594" cy="1378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Sponsor</a:t>
          </a:r>
          <a:endParaRPr lang="en-US" sz="2400" kern="1200" dirty="0"/>
        </a:p>
      </dsp:txBody>
      <dsp:txXfrm>
        <a:off x="517795" y="70644"/>
        <a:ext cx="1914018" cy="1243826"/>
      </dsp:txXfrm>
    </dsp:sp>
    <dsp:sp modelId="{15FF481C-9152-4D7B-BCBD-E8E3F04150BA}">
      <dsp:nvSpPr>
        <dsp:cNvPr id="0" name=""/>
        <dsp:cNvSpPr/>
      </dsp:nvSpPr>
      <dsp:spPr>
        <a:xfrm rot="5400000">
          <a:off x="5288935" y="-1170920"/>
          <a:ext cx="1305962" cy="6593696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Holding the REIT assets in trust for the benefit of the unit holders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Responsible for ensuring that the business activities and investment policies comply with the provisions of the regulations</a:t>
          </a:r>
          <a:endParaRPr lang="en-US" sz="1800" kern="1200" dirty="0"/>
        </a:p>
      </dsp:txBody>
      <dsp:txXfrm rot="-5400000">
        <a:off x="2645068" y="1536699"/>
        <a:ext cx="6529944" cy="1178458"/>
      </dsp:txXfrm>
    </dsp:sp>
    <dsp:sp modelId="{2F71D690-6893-4878-A376-79E916AFE9E8}">
      <dsp:nvSpPr>
        <dsp:cNvPr id="0" name=""/>
        <dsp:cNvSpPr/>
      </dsp:nvSpPr>
      <dsp:spPr>
        <a:xfrm>
          <a:off x="450507" y="1483853"/>
          <a:ext cx="1992625" cy="1284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Trustee</a:t>
          </a:r>
          <a:endParaRPr lang="en-US" sz="2400" kern="1200" dirty="0"/>
        </a:p>
      </dsp:txBody>
      <dsp:txXfrm>
        <a:off x="513194" y="1546540"/>
        <a:ext cx="1867251" cy="1158776"/>
      </dsp:txXfrm>
    </dsp:sp>
    <dsp:sp modelId="{9784D62C-68BF-4732-9551-E5A5EBF6A289}">
      <dsp:nvSpPr>
        <dsp:cNvPr id="0" name=""/>
        <dsp:cNvSpPr/>
      </dsp:nvSpPr>
      <dsp:spPr>
        <a:xfrm rot="5400000">
          <a:off x="4908872" y="654008"/>
          <a:ext cx="2167130" cy="6599308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Sets the strategic direction of the REIT and decides on the acquisition, divestment or enhancement of assets</a:t>
          </a:r>
          <a:endParaRPr lang="en-US" sz="1800" kern="12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8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Responsible for all activities </a:t>
          </a:r>
          <a:r>
            <a:rPr lang="en-US" sz="18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related to issue and listing of units</a:t>
          </a:r>
          <a:endParaRPr lang="en-US" sz="1800" kern="12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8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Takes decisions on distribution to unitholders</a:t>
          </a:r>
          <a:endParaRPr lang="en-US" sz="1800" kern="12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Makes disclosures to various stakeholders as per regulations</a:t>
          </a:r>
          <a:endParaRPr lang="en-US" sz="1800" kern="1200" spc="-5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8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Ensures </a:t>
          </a:r>
          <a:r>
            <a:rPr lang="en-IN" sz="1800" kern="1200" spc="-5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redressal</a:t>
          </a:r>
          <a:r>
            <a:rPr lang="en-IN" sz="1800" kern="1200" spc="-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of investor grievances</a:t>
          </a:r>
          <a:endParaRPr lang="en-US" sz="1800" kern="1200" dirty="0">
            <a:solidFill>
              <a:schemeClr val="tx1"/>
            </a:solidFill>
          </a:endParaRPr>
        </a:p>
      </dsp:txBody>
      <dsp:txXfrm rot="-5400000">
        <a:off x="2692784" y="2975888"/>
        <a:ext cx="6493517" cy="1955548"/>
      </dsp:txXfrm>
    </dsp:sp>
    <dsp:sp modelId="{D5B6D6A6-C4CE-4759-AC22-0A14CA17B141}">
      <dsp:nvSpPr>
        <dsp:cNvPr id="0" name=""/>
        <dsp:cNvSpPr/>
      </dsp:nvSpPr>
      <dsp:spPr>
        <a:xfrm>
          <a:off x="450507" y="2899033"/>
          <a:ext cx="2055333" cy="2109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Investment Manager</a:t>
          </a:r>
          <a:endParaRPr lang="en-US" sz="2400" kern="1200" dirty="0"/>
        </a:p>
      </dsp:txBody>
      <dsp:txXfrm>
        <a:off x="550840" y="2999366"/>
        <a:ext cx="1854667" cy="1908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4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8DC73E4E-73B0-476C-869D-FA5483EE700D}" type="datetimeFigureOut">
              <a:rPr lang="en-IN" smtClean="0"/>
              <a:t>10/12/2021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64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4" y="9428464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44C30701-AEB4-4B7D-A6DB-A44757E8E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231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24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42FE3ADF-BF59-4134-B99A-EDC802708E50}" type="datetimeFigureOut">
              <a:rPr lang="en-IN" smtClean="0"/>
              <a:t>10/12/2021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83" y="4776873"/>
            <a:ext cx="5438711" cy="3908752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464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24" y="9428464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92C3979C-F96A-4366-BC2E-1CDF5905F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78670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52725" y="471488"/>
            <a:ext cx="3421063" cy="2368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827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 userDrawn="1"/>
        </p:nvSpPr>
        <p:spPr>
          <a:xfrm>
            <a:off x="454025" y="5916614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8"/>
          <p:cNvSpPr/>
          <p:nvPr userDrawn="1"/>
        </p:nvSpPr>
        <p:spPr>
          <a:xfrm>
            <a:off x="454025" y="596582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03"/>
          <p:cNvSpPr/>
          <p:nvPr userDrawn="1"/>
        </p:nvSpPr>
        <p:spPr>
          <a:xfrm>
            <a:off x="454025" y="119062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6" descr="http://www.sebi.gov.in/cms/sebi_data/gimages/pres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228600"/>
            <a:ext cx="6400800" cy="91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0941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43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5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12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9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image" Target="../media/image3.png"/><Relationship Id="rId2" Type="http://schemas.openxmlformats.org/officeDocument/2006/relationships/tags" Target="../tags/tag4.xml"/><Relationship Id="rId16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10" Type="http://schemas.openxmlformats.org/officeDocument/2006/relationships/tags" Target="../tags/tag12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sitsebi@sebi.gov.i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or.sebi.gov.in/" TargetMode="External"/><Relationship Id="rId2" Type="http://schemas.openxmlformats.org/officeDocument/2006/relationships/hyperlink" Target="http://www.sebi.gov.in/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hyperlink" Target="http://www.scores.gov.in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307124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939134" y="1795552"/>
            <a:ext cx="498588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Introduction to</a:t>
            </a:r>
          </a:p>
          <a:p>
            <a:pPr algn="ctr"/>
            <a:r>
              <a:rPr lang="en-IN" sz="4400" b="1" spc="-1" dirty="0"/>
              <a:t>Real Estate Investment Trusts </a:t>
            </a:r>
          </a:p>
          <a:p>
            <a:pPr algn="ctr"/>
            <a:r>
              <a:rPr lang="en-US" sz="4400" b="1" dirty="0" smtClean="0"/>
              <a:t>(REITs)</a:t>
            </a:r>
            <a:endParaRPr lang="en-US" sz="5400" b="1" dirty="0" smtClean="0"/>
          </a:p>
          <a:p>
            <a:pPr algn="ctr"/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33962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Benefits of Investing in REITs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410040" y="6324480"/>
            <a:ext cx="227880" cy="22644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C8D63631-A972-4F17-83EA-0C373634D6FF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10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762736-9B5D-43D3-9CE6-8BCE73011AE4}"/>
              </a:ext>
            </a:extLst>
          </p:cNvPr>
          <p:cNvSpPr/>
          <p:nvPr/>
        </p:nvSpPr>
        <p:spPr bwMode="auto">
          <a:xfrm>
            <a:off x="792650" y="1163785"/>
            <a:ext cx="2551176" cy="2340130"/>
          </a:xfrm>
          <a:prstGeom prst="rect">
            <a:avLst/>
          </a:prstGeom>
          <a:solidFill>
            <a:srgbClr val="0098C3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Liquidity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REIT units are freely traded in stock markets like equity shares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1A0CA-4B35-4A39-A94A-4AD4D5F87019}"/>
              </a:ext>
            </a:extLst>
          </p:cNvPr>
          <p:cNvSpPr/>
          <p:nvPr/>
        </p:nvSpPr>
        <p:spPr bwMode="auto">
          <a:xfrm>
            <a:off x="3677413" y="1163785"/>
            <a:ext cx="2551176" cy="2340130"/>
          </a:xfrm>
          <a:prstGeom prst="rect">
            <a:avLst/>
          </a:prstGeom>
          <a:solidFill>
            <a:srgbClr val="00677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Transparency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Strong governance framework and disclosure requirements from SEBI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3C1817-1031-4F59-BAFB-AA0AA18E0DC8}"/>
              </a:ext>
            </a:extLst>
          </p:cNvPr>
          <p:cNvSpPr/>
          <p:nvPr/>
        </p:nvSpPr>
        <p:spPr bwMode="auto">
          <a:xfrm>
            <a:off x="6562176" y="1163785"/>
            <a:ext cx="2551176" cy="2340130"/>
          </a:xfrm>
          <a:prstGeom prst="rect">
            <a:avLst/>
          </a:prstGeom>
          <a:solidFill>
            <a:srgbClr val="B8005C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defTabSz="457200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prstClr val="white"/>
                </a:solidFill>
                <a:latin typeface="Arial" panose="020B0604020202020204"/>
              </a:rPr>
              <a:t>Asset Quality</a:t>
            </a:r>
          </a:p>
          <a:p>
            <a:pPr marL="1270" lvl="2" algn="ctr" defTabSz="457200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prstClr val="white"/>
                </a:solidFill>
                <a:latin typeface="Arial" panose="020B0604020202020204"/>
              </a:rPr>
              <a:t>Fractional </a:t>
            </a:r>
            <a:r>
              <a:rPr lang="en-US" sz="1400" b="1" i="1" dirty="0" smtClean="0">
                <a:solidFill>
                  <a:prstClr val="white"/>
                </a:solidFill>
                <a:latin typeface="Arial" panose="020B0604020202020204"/>
              </a:rPr>
              <a:t>ownership </a:t>
            </a:r>
            <a:r>
              <a:rPr lang="en-US" sz="1400" b="1" i="1" dirty="0">
                <a:solidFill>
                  <a:prstClr val="white"/>
                </a:solidFill>
                <a:latin typeface="Arial" panose="020B0604020202020204"/>
              </a:rPr>
              <a:t>commercial assets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5DFC26-8AB8-4838-B603-C2FC965A4191}"/>
              </a:ext>
            </a:extLst>
          </p:cNvPr>
          <p:cNvSpPr/>
          <p:nvPr/>
        </p:nvSpPr>
        <p:spPr bwMode="auto">
          <a:xfrm>
            <a:off x="792650" y="3858992"/>
            <a:ext cx="2551176" cy="2340130"/>
          </a:xfrm>
          <a:prstGeom prst="rect">
            <a:avLst/>
          </a:prstGeom>
          <a:solidFill>
            <a:srgbClr val="660046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Distributions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Income stability due to requirement to distribute at least 90% of cash flows semi-annually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EC230F-20EB-4342-B8DD-91A5DD565E77}"/>
              </a:ext>
            </a:extLst>
          </p:cNvPr>
          <p:cNvSpPr/>
          <p:nvPr/>
        </p:nvSpPr>
        <p:spPr bwMode="auto">
          <a:xfrm>
            <a:off x="3677414" y="3858992"/>
            <a:ext cx="2551176" cy="2340130"/>
          </a:xfrm>
          <a:prstGeom prst="rect">
            <a:avLst/>
          </a:prstGeom>
          <a:solidFill>
            <a:srgbClr val="646464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Performance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Upside participation in capital appreciation from organic / inorganic growth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777221-C8F2-4804-B632-29B3CD2C8CA6}"/>
              </a:ext>
            </a:extLst>
          </p:cNvPr>
          <p:cNvSpPr/>
          <p:nvPr/>
        </p:nvSpPr>
        <p:spPr bwMode="auto">
          <a:xfrm>
            <a:off x="6562178" y="3858992"/>
            <a:ext cx="2551176" cy="2340130"/>
          </a:xfrm>
          <a:prstGeom prst="rect">
            <a:avLst/>
          </a:prstGeom>
          <a:solidFill>
            <a:srgbClr val="63CECA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Diversification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Investment in a 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diversified </a:t>
            </a:r>
            <a:r>
              <a:rPr lang="en-US" sz="1400" b="1" i="1" dirty="0">
                <a:solidFill>
                  <a:schemeClr val="bg1"/>
                </a:solidFill>
                <a:latin typeface="+mj-lt"/>
              </a:rPr>
              <a:t>portfolio across sectors / cities</a:t>
            </a:r>
          </a:p>
        </p:txBody>
      </p:sp>
      <p:pic>
        <p:nvPicPr>
          <p:cNvPr id="13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24601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302664"/>
              </p:ext>
            </p:extLst>
          </p:nvPr>
        </p:nvGraphicFramePr>
        <p:xfrm>
          <a:off x="495360" y="1181133"/>
          <a:ext cx="8545167" cy="4359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700">
                  <a:extLst>
                    <a:ext uri="{9D8B030D-6E8A-4147-A177-3AD203B41FA5}">
                      <a16:colId xmlns:a16="http://schemas.microsoft.com/office/drawing/2014/main" val="1374411034"/>
                    </a:ext>
                  </a:extLst>
                </a:gridCol>
                <a:gridCol w="5624467">
                  <a:extLst>
                    <a:ext uri="{9D8B030D-6E8A-4147-A177-3AD203B41FA5}">
                      <a16:colId xmlns:a16="http://schemas.microsoft.com/office/drawing/2014/main" val="365424947"/>
                    </a:ext>
                  </a:extLst>
                </a:gridCol>
              </a:tblGrid>
              <a:tr h="49754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Nature of  Distribution</a:t>
                      </a:r>
                      <a:endParaRPr lang="en-IN" sz="20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/>
                          </a:solidFill>
                        </a:rPr>
                        <a:t>Tax Treatment in the hands of Investor # </a:t>
                      </a:r>
                      <a:endParaRPr lang="en-IN" sz="20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53305"/>
                  </a:ext>
                </a:extLst>
              </a:tr>
              <a:tr h="59053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Interest income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Taxable</a:t>
                      </a: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56272"/>
                  </a:ext>
                </a:extLst>
              </a:tr>
              <a:tr h="1246679">
                <a:tc row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Dividends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Exempted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marL="620713" indent="0" algn="just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the SPV has not opted for the lower tax regime)</a:t>
                      </a:r>
                    </a:p>
                    <a:p>
                      <a:pPr algn="ctr"/>
                      <a:endParaRPr lang="en-IN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848838"/>
                  </a:ext>
                </a:extLst>
              </a:tr>
              <a:tr h="1246679">
                <a:tc vMerge="1"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Taxable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620713" indent="0" algn="just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(If the SPV has opted for the lower tax regime)</a:t>
                      </a:r>
                    </a:p>
                    <a:p>
                      <a:pPr algn="ctr"/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574025"/>
                  </a:ext>
                </a:extLst>
              </a:tr>
              <a:tr h="7784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Rental income</a:t>
                      </a:r>
                      <a:endParaRPr lang="en-IN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Taxable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120069"/>
                  </a:ext>
                </a:extLst>
              </a:tr>
            </a:tbl>
          </a:graphicData>
        </a:graphic>
      </p:graphicFrame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Taxation aspects in REITs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A3E671D4-45B4-4E46-AF02-4D5FC0C9DB58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11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95360" y="5818675"/>
            <a:ext cx="863632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49263" indent="-363538" algn="just"/>
            <a:r>
              <a:rPr lang="en-US" sz="1600" i="1" dirty="0"/>
              <a:t> </a:t>
            </a:r>
            <a:r>
              <a:rPr lang="en-US" sz="1600" i="1" dirty="0" smtClean="0"/>
              <a:t># Investors </a:t>
            </a:r>
            <a:r>
              <a:rPr lang="en-US" sz="1600" i="1" dirty="0"/>
              <a:t>need to check which type of income they receive and </a:t>
            </a:r>
            <a:r>
              <a:rPr lang="en-US" sz="1600" i="1" dirty="0" smtClean="0"/>
              <a:t>applicable </a:t>
            </a:r>
            <a:r>
              <a:rPr lang="en-US" sz="1600" i="1" dirty="0"/>
              <a:t>tax treatment.</a:t>
            </a:r>
            <a:endParaRPr lang="en-IN" sz="1600" i="1" dirty="0"/>
          </a:p>
        </p:txBody>
      </p:sp>
    </p:spTree>
    <p:extLst>
      <p:ext uri="{BB962C8B-B14F-4D97-AF65-F5344CB8AC3E}">
        <p14:creationId xmlns:p14="http://schemas.microsoft.com/office/powerpoint/2010/main" val="366141435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183636" y="194722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600" b="1" spc="-1" dirty="0" smtClean="0">
                <a:solidFill>
                  <a:srgbClr val="000000"/>
                </a:solidFill>
                <a:ea typeface="Arial"/>
              </a:rPr>
              <a:t>Comparative Analysis </a:t>
            </a:r>
          </a:p>
          <a:p>
            <a:pPr algn="ctr">
              <a:lnSpc>
                <a:spcPct val="93000"/>
              </a:lnSpc>
            </a:pPr>
            <a:r>
              <a:rPr lang="en-US" sz="2600" b="1" spc="-1" dirty="0" smtClean="0">
                <a:solidFill>
                  <a:srgbClr val="000000"/>
                </a:solidFill>
                <a:ea typeface="Arial"/>
              </a:rPr>
              <a:t>Vis-à-vis traditional investments</a:t>
            </a:r>
            <a:endParaRPr lang="en-US" sz="26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04E83A35-DA18-49D7-B4EA-9975DC0D0801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12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460CD681-7652-418F-9EB0-226CF1B3D1C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460976" y="1485828"/>
            <a:ext cx="1566949" cy="2187581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defRPr/>
            </a:pPr>
            <a:r>
              <a:rPr sz="1600" dirty="0">
                <a:solidFill>
                  <a:schemeClr val="bg1"/>
                </a:solidFill>
                <a:latin typeface="+mn-lt"/>
              </a:rPr>
              <a:t>Investment</a:t>
            </a:r>
            <a:r>
              <a:rPr lang="en-IN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sz="1600" dirty="0" smtClean="0">
                <a:solidFill>
                  <a:schemeClr val="bg1"/>
                </a:solidFill>
                <a:latin typeface="+mn-lt"/>
              </a:rPr>
              <a:t>Characteristics</a:t>
            </a:r>
            <a:endParaRPr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F8B2D20-87D4-458D-8E68-2C9803A84071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2134120" y="1460506"/>
            <a:ext cx="2270829" cy="2212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Minimum lot size of </a:t>
            </a: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  1 </a:t>
            </a: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unit</a:t>
            </a:r>
            <a:endParaRPr lang="en-US" sz="1600" b="0" kern="0" dirty="0">
              <a:solidFill>
                <a:srgbClr val="000000"/>
              </a:solidFill>
              <a:latin typeface="+mn-lt"/>
            </a:endParaRP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Freely transferable listed securities</a:t>
            </a: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Professionally managed</a:t>
            </a: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No entry / exit load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6275261-4059-46C1-9E83-D0EBC199CABA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2103778" y="916618"/>
            <a:ext cx="2301172" cy="473608"/>
          </a:xfrm>
          <a:prstGeom prst="rect">
            <a:avLst/>
          </a:prstGeom>
          <a:solidFill>
            <a:srgbClr val="0098C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r>
              <a:rPr lang="en-US" sz="1600" dirty="0">
                <a:latin typeface="+mn-lt"/>
              </a:rPr>
              <a:t>REIT Units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8A193D3-2C8E-4F52-A952-AC3B2F7223BA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4465633" y="1460506"/>
            <a:ext cx="2286000" cy="22129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dirty="0">
                <a:solidFill>
                  <a:prstClr val="black"/>
                </a:solidFill>
                <a:latin typeface="Arial (Body)"/>
                <a:cs typeface="+mn-cs"/>
              </a:rPr>
              <a:t>₹ </a:t>
            </a: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25 lakh onwards (for strata units)</a:t>
            </a:r>
            <a:endParaRPr lang="en-US" sz="1600" b="0" kern="0" dirty="0">
              <a:solidFill>
                <a:srgbClr val="000000"/>
              </a:solidFill>
              <a:latin typeface="+mn-lt"/>
            </a:endParaRP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Illiquid &amp; non-transparent market</a:t>
            </a: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Hassles in managing assets</a:t>
            </a: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Transaction costs involved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8C3A852-594D-42B6-9980-D168417557B5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4465633" y="916617"/>
            <a:ext cx="2286000" cy="473609"/>
          </a:xfrm>
          <a:prstGeom prst="rect">
            <a:avLst/>
          </a:prstGeom>
          <a:solidFill>
            <a:srgbClr val="0098C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r>
              <a:rPr lang="en-US" sz="1600" dirty="0" smtClean="0">
                <a:latin typeface="+mn-lt"/>
              </a:rPr>
              <a:t>Direct </a:t>
            </a:r>
            <a:r>
              <a:rPr lang="en-US" sz="1200" dirty="0" smtClean="0">
                <a:latin typeface="+mn-lt"/>
              </a:rPr>
              <a:t> </a:t>
            </a:r>
            <a:r>
              <a:rPr lang="en-US" sz="1600" dirty="0">
                <a:latin typeface="+mn-lt"/>
              </a:rPr>
              <a:t>Investment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        </a:t>
            </a:r>
            <a:r>
              <a:rPr lang="en-US" sz="1600" dirty="0" smtClean="0">
                <a:latin typeface="+mn-lt"/>
              </a:rPr>
              <a:t>in</a:t>
            </a:r>
            <a:r>
              <a:rPr lang="en-US" sz="12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Real Estate</a:t>
            </a:r>
            <a:endParaRPr lang="en-US" sz="1600" baseline="30000" dirty="0">
              <a:latin typeface="+mn-lt"/>
            </a:endParaRP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FD068A1B-C561-4D4F-BC4E-7AFA0C88B1F7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 bwMode="auto">
          <a:xfrm>
            <a:off x="460977" y="5196222"/>
            <a:ext cx="1566948" cy="10257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defRPr/>
            </a:pPr>
            <a:r>
              <a:rPr sz="1600" dirty="0">
                <a:solidFill>
                  <a:schemeClr val="bg1"/>
                </a:solidFill>
                <a:latin typeface="+mn-lt"/>
              </a:rPr>
              <a:t>Tax</a:t>
            </a:r>
            <a:r>
              <a:rPr lang="en-IN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IN" sz="1600" dirty="0" smtClean="0">
                <a:solidFill>
                  <a:schemeClr val="bg1"/>
                </a:solidFill>
                <a:latin typeface="+mn-lt"/>
              </a:rPr>
              <a:t>       </a:t>
            </a:r>
            <a:r>
              <a:rPr sz="1600" dirty="0" smtClean="0">
                <a:solidFill>
                  <a:schemeClr val="bg1"/>
                </a:solidFill>
                <a:latin typeface="+mn-lt"/>
              </a:rPr>
              <a:t>Efficiency</a:t>
            </a:r>
            <a:endParaRPr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C90382C-D307-4704-9732-5CF206B80875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 bwMode="auto">
          <a:xfrm>
            <a:off x="2134121" y="5182574"/>
            <a:ext cx="2255659" cy="10394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500" b="0" kern="0" dirty="0" smtClean="0">
                <a:solidFill>
                  <a:srgbClr val="000000"/>
                </a:solidFill>
                <a:latin typeface="+mn-lt"/>
              </a:rPr>
              <a:t>Dividends</a:t>
            </a:r>
            <a:r>
              <a:rPr lang="en-US" sz="1500" kern="0" dirty="0" smtClean="0">
                <a:solidFill>
                  <a:srgbClr val="000000"/>
                </a:solidFill>
                <a:latin typeface="+mn-lt"/>
              </a:rPr>
              <a:t>:</a:t>
            </a:r>
            <a:r>
              <a:rPr lang="en-US" sz="1500" b="0" kern="0" dirty="0" smtClean="0">
                <a:solidFill>
                  <a:srgbClr val="000000"/>
                </a:solidFill>
                <a:latin typeface="+mn-lt"/>
              </a:rPr>
              <a:t> Exempted#</a:t>
            </a:r>
          </a:p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Interest </a:t>
            </a:r>
            <a:r>
              <a:rPr lang="en-US" sz="1600" kern="0" dirty="0" smtClean="0">
                <a:solidFill>
                  <a:srgbClr val="000000"/>
                </a:solidFill>
                <a:latin typeface="+mn-lt"/>
              </a:rPr>
              <a:t>:</a:t>
            </a: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 Taxable #</a:t>
            </a:r>
          </a:p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Rent </a:t>
            </a:r>
            <a:r>
              <a:rPr lang="en-US" sz="1600" kern="0" dirty="0" smtClean="0">
                <a:solidFill>
                  <a:srgbClr val="000000"/>
                </a:solidFill>
                <a:latin typeface="+mn-lt"/>
              </a:rPr>
              <a:t>: </a:t>
            </a: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Taxable # </a:t>
            </a:r>
            <a:endParaRPr lang="en-US" sz="1600" b="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C2AF4C8-69B4-46D3-BC38-7BAE30336CCB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 bwMode="auto">
          <a:xfrm>
            <a:off x="4465633" y="5186403"/>
            <a:ext cx="2286000" cy="10453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Rent is </a:t>
            </a: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taxable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04A7A111-019D-4B9E-B7C8-4EA731B05598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 bwMode="auto">
          <a:xfrm>
            <a:off x="460976" y="3733871"/>
            <a:ext cx="1566948" cy="1392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defRPr/>
            </a:pPr>
            <a:r>
              <a:rPr sz="1600" dirty="0" smtClean="0">
                <a:solidFill>
                  <a:schemeClr val="bg1"/>
                </a:solidFill>
                <a:latin typeface="+mn-lt"/>
              </a:rPr>
              <a:t>Return</a:t>
            </a:r>
            <a:r>
              <a:rPr lang="en-US" sz="1600" dirty="0" smtClean="0">
                <a:solidFill>
                  <a:schemeClr val="bg1"/>
                </a:solidFill>
                <a:latin typeface="+mn-lt"/>
              </a:rPr>
              <a:t>       </a:t>
            </a:r>
            <a:r>
              <a:rPr sz="1600" dirty="0" smtClean="0">
                <a:solidFill>
                  <a:schemeClr val="bg1"/>
                </a:solidFill>
                <a:latin typeface="+mn-lt"/>
              </a:rPr>
              <a:t> Profile</a:t>
            </a:r>
            <a:endParaRPr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1F2DEB5-5FE7-47BA-B1FF-925DC70D31EF}"/>
              </a:ext>
            </a:extLst>
          </p:cNvPr>
          <p:cNvSpPr txBox="1">
            <a:spLocks/>
          </p:cNvSpPr>
          <p:nvPr>
            <p:custDataLst>
              <p:tags r:id="rId10"/>
            </p:custDataLst>
          </p:nvPr>
        </p:nvSpPr>
        <p:spPr bwMode="auto">
          <a:xfrm>
            <a:off x="2103778" y="3738779"/>
            <a:ext cx="2286000" cy="13920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Returns driven by capital appreciation and regular cash distribution (90% mandatory)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1677C60-9AAE-4829-844D-8079B770BDDB}"/>
              </a:ext>
            </a:extLst>
          </p:cNvPr>
          <p:cNvSpPr txBox="1">
            <a:spLocks/>
          </p:cNvSpPr>
          <p:nvPr>
            <p:custDataLst>
              <p:tags r:id="rId11"/>
            </p:custDataLst>
          </p:nvPr>
        </p:nvSpPr>
        <p:spPr bwMode="auto">
          <a:xfrm>
            <a:off x="4465632" y="3741998"/>
            <a:ext cx="2286000" cy="1392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Returns driven by a timely and profitable exit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14C7723F-298E-458B-975C-D392061AC56A}"/>
              </a:ext>
            </a:extLst>
          </p:cNvPr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6805691" y="1460507"/>
            <a:ext cx="2286000" cy="22129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Minimum lot size of </a:t>
            </a: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  1 </a:t>
            </a: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share</a:t>
            </a: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Freely transferable listed securities</a:t>
            </a: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No </a:t>
            </a: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entry / exit </a:t>
            </a: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load</a:t>
            </a:r>
          </a:p>
          <a:p>
            <a:pPr marL="228600" indent="-22860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endParaRPr lang="en-US" sz="1600" b="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0E4C9D7-60EA-4BF8-A9D0-ED22E3DE0C9B}"/>
              </a:ext>
            </a:extLst>
          </p:cNvPr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6812316" y="916618"/>
            <a:ext cx="2286000" cy="473609"/>
          </a:xfrm>
          <a:prstGeom prst="rect">
            <a:avLst/>
          </a:prstGeom>
          <a:solidFill>
            <a:srgbClr val="0098C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r>
              <a:rPr lang="en-US" sz="1600" dirty="0">
                <a:latin typeface="+mn-lt"/>
              </a:rPr>
              <a:t>Real</a:t>
            </a:r>
            <a:r>
              <a:rPr lang="en-US" sz="1200" dirty="0">
                <a:latin typeface="+mn-lt"/>
              </a:rPr>
              <a:t> </a:t>
            </a:r>
            <a:r>
              <a:rPr lang="en-US" sz="1600" dirty="0">
                <a:latin typeface="+mn-lt"/>
              </a:rPr>
              <a:t>Estate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             </a:t>
            </a:r>
            <a:r>
              <a:rPr lang="en-US" sz="1600" dirty="0" smtClean="0">
                <a:latin typeface="+mn-lt"/>
              </a:rPr>
              <a:t>Equity</a:t>
            </a:r>
            <a:r>
              <a:rPr lang="en-US" sz="1200" dirty="0" smtClean="0">
                <a:latin typeface="+mn-lt"/>
              </a:rPr>
              <a:t> </a:t>
            </a:r>
            <a:r>
              <a:rPr lang="en-US" sz="1600" dirty="0">
                <a:latin typeface="+mn-lt"/>
              </a:rPr>
              <a:t>Shares</a:t>
            </a:r>
            <a:endParaRPr lang="en-US" sz="1600" baseline="30000" dirty="0">
              <a:latin typeface="+mn-lt"/>
            </a:endParaRP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13831373-D6A7-4AD1-B7D4-C7DF7EADE4FB}"/>
              </a:ext>
            </a:extLst>
          </p:cNvPr>
          <p:cNvSpPr txBox="1">
            <a:spLocks/>
          </p:cNvSpPr>
          <p:nvPr>
            <p:custDataLst>
              <p:tags r:id="rId14"/>
            </p:custDataLst>
          </p:nvPr>
        </p:nvSpPr>
        <p:spPr bwMode="auto">
          <a:xfrm>
            <a:off x="6812317" y="5196222"/>
            <a:ext cx="2301170" cy="10453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Dividends are </a:t>
            </a:r>
            <a:r>
              <a:rPr lang="en-US" sz="1600" b="0" kern="0" dirty="0" smtClean="0">
                <a:solidFill>
                  <a:srgbClr val="000000"/>
                </a:solidFill>
                <a:latin typeface="+mn-lt"/>
              </a:rPr>
              <a:t>taxable</a:t>
            </a:r>
            <a:endParaRPr lang="en-US" sz="1600" b="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578B59B5-77D6-4F67-847E-EC11CAB55FD3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6827486" y="3743690"/>
            <a:ext cx="2286000" cy="1392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100000"/>
              </a:spcBef>
              <a:spcAft>
                <a:spcPct val="20000"/>
              </a:spcAft>
              <a:defRPr sz="1400" b="1">
                <a:solidFill>
                  <a:srgbClr val="FFFFFF"/>
                </a:solidFill>
                <a:latin typeface="+mj-lt"/>
                <a:ea typeface="+mn-ea"/>
                <a:cs typeface="Calibri" pitchFamily="34" charset="0"/>
              </a:defRPr>
            </a:lvl1pPr>
            <a:lvl2pPr marL="1588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604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0621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519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-22860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Wingdings 3" panose="05040102010807070707" pitchFamily="18" charset="2"/>
              <a:buChar char=""/>
              <a:defRPr/>
            </a:pPr>
            <a:r>
              <a:rPr lang="en-US" sz="1600" b="0" kern="0" dirty="0">
                <a:solidFill>
                  <a:srgbClr val="000000"/>
                </a:solidFill>
                <a:latin typeface="+mn-lt"/>
              </a:rPr>
              <a:t>Returns driven by capital appreciation and dividends (NOT mandatory)</a:t>
            </a:r>
          </a:p>
        </p:txBody>
      </p:sp>
      <p:pic>
        <p:nvPicPr>
          <p:cNvPr id="38" name="Picture 3"/>
          <p:cNvPicPr/>
          <p:nvPr/>
        </p:nvPicPr>
        <p:blipFill>
          <a:blip r:embed="rId1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617191" y="6378993"/>
            <a:ext cx="84811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Notes: </a:t>
            </a:r>
            <a:r>
              <a:rPr lang="en-US" sz="1400" dirty="0" smtClean="0"/>
              <a:t># Investors need to check which type of income they receive and applicable tax treatment.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42752119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Who can Invest in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REITs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?</a:t>
            </a:r>
          </a:p>
        </p:txBody>
      </p:sp>
      <p:sp>
        <p:nvSpPr>
          <p:cNvPr id="170" name="CustomShape 2"/>
          <p:cNvSpPr/>
          <p:nvPr/>
        </p:nvSpPr>
        <p:spPr>
          <a:xfrm>
            <a:off x="495360" y="1187211"/>
            <a:ext cx="8659413" cy="527446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200" spc="-1" dirty="0" smtClean="0">
                <a:latin typeface="Arial (Body)"/>
              </a:rPr>
              <a:t>Any </a:t>
            </a:r>
            <a:r>
              <a:rPr lang="en-US" sz="2200" spc="-1" dirty="0">
                <a:latin typeface="Arial (Body)"/>
              </a:rPr>
              <a:t>investor (domestic / foreign / retail / institutional) can buy REIT units in </a:t>
            </a:r>
            <a:r>
              <a:rPr lang="en-US" sz="2200" spc="-1" dirty="0" smtClean="0">
                <a:latin typeface="Arial (Body)"/>
              </a:rPr>
              <a:t>India; </a:t>
            </a: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800" spc="-1" dirty="0" smtClean="0">
              <a:latin typeface="Arial (Body)"/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200" spc="-1" dirty="0" smtClean="0">
                <a:latin typeface="Arial (Body)"/>
              </a:rPr>
              <a:t>The minimum subscription amount is in the range of  ₹10,000 to ₹ 15,000/- and the trading lot is 1 unit. (revised </a:t>
            </a:r>
            <a:r>
              <a:rPr lang="en-US" sz="2200" spc="-1" dirty="0" err="1" smtClean="0">
                <a:latin typeface="Arial (Body)"/>
              </a:rPr>
              <a:t>w.e.f</a:t>
            </a:r>
            <a:r>
              <a:rPr lang="en-US" sz="2200" spc="-1" dirty="0" smtClean="0">
                <a:latin typeface="Arial (Body)"/>
              </a:rPr>
              <a:t>. July 30, 2021)  Previously it was ₹50,000 &amp; 100 units, respectively; </a:t>
            </a: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800" spc="-1" dirty="0" smtClean="0">
              <a:latin typeface="Arial (Body)"/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200" spc="-1" dirty="0" smtClean="0">
                <a:latin typeface="Arial (Body)"/>
              </a:rPr>
              <a:t>Investors can purchase REIT units through a Demat account, similar to how they would purchase equity shares; </a:t>
            </a:r>
          </a:p>
          <a:p>
            <a:pPr marL="343080" indent="-342360" algn="just"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800" spc="-1" dirty="0" smtClean="0">
              <a:latin typeface="Arial (Body)"/>
            </a:endParaRPr>
          </a:p>
          <a:p>
            <a:pPr marL="343080" indent="-342360" algn="just"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200" spc="-1" dirty="0" smtClean="0">
                <a:latin typeface="Arial (Body)"/>
              </a:rPr>
              <a:t>REITs are suitable </a:t>
            </a:r>
            <a:r>
              <a:rPr lang="en-US" sz="2200" spc="-1" dirty="0">
                <a:latin typeface="Arial (Body)"/>
              </a:rPr>
              <a:t>for those who wants to </a:t>
            </a:r>
            <a:r>
              <a:rPr lang="en-US" sz="2200" spc="-1" dirty="0" smtClean="0">
                <a:latin typeface="Arial (Body)"/>
              </a:rPr>
              <a:t>take price benefits / returns from Real Estate.</a:t>
            </a:r>
            <a:endParaRPr lang="en-US" sz="2200" spc="-1" dirty="0">
              <a:latin typeface="Arial (Body)"/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2400" spc="-1" dirty="0">
              <a:latin typeface="Arial (Body)"/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400" b="0" strike="noStrike" spc="-1" dirty="0">
                <a:solidFill>
                  <a:srgbClr val="000000"/>
                </a:solidFill>
                <a:latin typeface="Arial (Body)"/>
                <a:ea typeface="Arial"/>
              </a:rPr>
              <a:t>  </a:t>
            </a:r>
            <a:endParaRPr lang="en-IN" sz="2400" b="0" strike="noStrike" spc="-1" dirty="0">
              <a:latin typeface="Arial (Body)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400" b="1" strike="noStrike" spc="-1" dirty="0">
                <a:solidFill>
                  <a:srgbClr val="000000"/>
                </a:solidFill>
                <a:latin typeface="Arial (Body)"/>
                <a:ea typeface="Calibri"/>
              </a:rPr>
              <a:t> </a:t>
            </a:r>
            <a:endParaRPr lang="en-IN" sz="2400" b="0" strike="noStrike" spc="-1" dirty="0">
              <a:latin typeface="Arial (Body)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040" y="6348092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A96E0875-F392-49EB-9DB8-8F86EBF32FBD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13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4393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2"/>
          <p:cNvSpPr/>
          <p:nvPr/>
        </p:nvSpPr>
        <p:spPr>
          <a:xfrm>
            <a:off x="736979" y="983250"/>
            <a:ext cx="8434317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200" b="1" dirty="0" smtClean="0"/>
              <a:t>Investors </a:t>
            </a:r>
            <a:r>
              <a:rPr lang="en-US" sz="2200" b="1" dirty="0"/>
              <a:t>can own </a:t>
            </a:r>
            <a:r>
              <a:rPr lang="en-US" sz="2200" b="1" dirty="0" smtClean="0"/>
              <a:t>units of REITs </a:t>
            </a:r>
            <a:r>
              <a:rPr lang="en-US" sz="2200" b="1" dirty="0"/>
              <a:t>in following </a:t>
            </a:r>
            <a:r>
              <a:rPr lang="en-US" sz="2200" b="1" dirty="0" smtClean="0"/>
              <a:t>manner</a:t>
            </a:r>
            <a:r>
              <a:rPr lang="en-US" sz="2200" dirty="0" smtClean="0"/>
              <a:t>:</a:t>
            </a:r>
          </a:p>
          <a:p>
            <a:pPr algn="just"/>
            <a:endParaRPr lang="en-IN" sz="800" dirty="0"/>
          </a:p>
          <a:p>
            <a:pPr marL="627063" lvl="0" indent="-2476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By subscribing to issue </a:t>
            </a:r>
            <a:r>
              <a:rPr lang="en-US" sz="2200" dirty="0" smtClean="0"/>
              <a:t>in Initial </a:t>
            </a:r>
            <a:r>
              <a:rPr lang="en-US" sz="2200" dirty="0"/>
              <a:t>Public Issue (IPO) or Follow-on Issue of a </a:t>
            </a:r>
            <a:r>
              <a:rPr lang="en-US" sz="2200" dirty="0" smtClean="0"/>
              <a:t>REITs, </a:t>
            </a:r>
          </a:p>
          <a:p>
            <a:pPr marL="627063" lvl="0" indent="-2476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By purchasing units </a:t>
            </a:r>
            <a:r>
              <a:rPr lang="en-US" sz="2200" dirty="0"/>
              <a:t>of </a:t>
            </a:r>
            <a:r>
              <a:rPr lang="en-US" sz="2200" dirty="0" smtClean="0"/>
              <a:t>REITs from </a:t>
            </a:r>
            <a:r>
              <a:rPr lang="en-US" sz="2200" dirty="0"/>
              <a:t>Stock </a:t>
            </a:r>
            <a:r>
              <a:rPr lang="en-US" sz="2200" dirty="0" smtClean="0"/>
              <a:t>Exchange, </a:t>
            </a:r>
            <a:r>
              <a:rPr lang="en-US" sz="2200" dirty="0"/>
              <a:t>where </a:t>
            </a:r>
            <a:r>
              <a:rPr lang="en-US" sz="2200" dirty="0" smtClean="0"/>
              <a:t>they are listed,</a:t>
            </a:r>
          </a:p>
          <a:p>
            <a:pPr algn="just"/>
            <a:endParaRPr lang="en-US" sz="10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200" b="1" dirty="0"/>
              <a:t>Procedures for the bidding, application, payment, and Allotment of </a:t>
            </a:r>
            <a:r>
              <a:rPr lang="en-US" sz="2200" b="1" dirty="0" smtClean="0"/>
              <a:t>REITs Units in </a:t>
            </a:r>
            <a:r>
              <a:rPr lang="en-US" sz="2200" b="1" dirty="0"/>
              <a:t>Public Issue </a:t>
            </a:r>
            <a:r>
              <a:rPr lang="en-US" b="1" dirty="0"/>
              <a:t>(IPO or Follow-on Issue)</a:t>
            </a:r>
            <a:r>
              <a:rPr lang="en-US" sz="2200" b="1" dirty="0"/>
              <a:t> </a:t>
            </a:r>
            <a:endParaRPr lang="en-US" sz="22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IN" sz="800" dirty="0"/>
          </a:p>
          <a:p>
            <a:pPr marL="627063" indent="-2476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Price </a:t>
            </a:r>
            <a:r>
              <a:rPr lang="en-US" sz="2200" dirty="0"/>
              <a:t>of Units shall be determined through Book building </a:t>
            </a:r>
            <a:r>
              <a:rPr lang="en-US" sz="2200" dirty="0" smtClean="0"/>
              <a:t>process,</a:t>
            </a:r>
            <a:endParaRPr lang="en-IN" sz="2200" dirty="0"/>
          </a:p>
          <a:p>
            <a:pPr marL="627063" indent="-2476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Investors are required to participate in the Issue only through the ASBA process.</a:t>
            </a:r>
            <a:endParaRPr lang="en-IN" sz="2200" dirty="0" smtClean="0"/>
          </a:p>
          <a:p>
            <a:pPr marL="343080" indent="-342360" algn="just">
              <a:spcBef>
                <a:spcPts val="12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2200" spc="-1" dirty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2200" spc="-1" dirty="0" smtClean="0"/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IN" sz="2200" b="0" strike="noStrike" spc="-1" dirty="0">
              <a:latin typeface="Arial"/>
            </a:endParaRPr>
          </a:p>
        </p:txBody>
      </p:sp>
      <p:sp>
        <p:nvSpPr>
          <p:cNvPr id="169" name="CustomShape 1"/>
          <p:cNvSpPr/>
          <p:nvPr/>
        </p:nvSpPr>
        <p:spPr>
          <a:xfrm>
            <a:off x="941696" y="147653"/>
            <a:ext cx="7574507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latin typeface="Arial"/>
              </a:rPr>
              <a:t>How </a:t>
            </a:r>
            <a:r>
              <a:rPr lang="en-US" sz="2800" b="1" spc="-1" dirty="0">
                <a:solidFill>
                  <a:srgbClr val="000000"/>
                </a:solidFill>
                <a:latin typeface="Arial"/>
              </a:rPr>
              <a:t>to own units of </a:t>
            </a:r>
            <a:r>
              <a:rPr lang="en-US" sz="2800" b="1" spc="-1" dirty="0" smtClean="0">
                <a:solidFill>
                  <a:srgbClr val="000000"/>
                </a:solidFill>
                <a:latin typeface="Arial"/>
              </a:rPr>
              <a:t>REITs  </a:t>
            </a:r>
            <a:endParaRPr lang="en-IN" sz="28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530015B-8DF2-43EB-BD2F-ACF52CCE80E4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14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46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2"/>
          <p:cNvSpPr/>
          <p:nvPr/>
        </p:nvSpPr>
        <p:spPr>
          <a:xfrm>
            <a:off x="457200" y="1026258"/>
            <a:ext cx="8543498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00" dirty="0"/>
          </a:p>
          <a:p>
            <a:pPr marL="627063" indent="-2476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Investors are required to pay the full Bid Amount or instruct the bank to block the full Bid Amount at the time of Bidding,</a:t>
            </a:r>
            <a:endParaRPr lang="en-IN" sz="2200" dirty="0" smtClean="0"/>
          </a:p>
          <a:p>
            <a:pPr marL="627063" indent="-2476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Investors </a:t>
            </a:r>
            <a:r>
              <a:rPr lang="en-US" sz="2200" dirty="0"/>
              <a:t>should note that Allotment to successful Bidders will be only in the dematerialized </a:t>
            </a:r>
            <a:r>
              <a:rPr lang="en-US" sz="2200" dirty="0" smtClean="0"/>
              <a:t>form,</a:t>
            </a:r>
            <a:endParaRPr lang="en-IN" sz="2200" dirty="0"/>
          </a:p>
          <a:p>
            <a:pPr marL="627063" indent="-2476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Mention correctly the details of the Bidders’ depository accounts including DP ID, </a:t>
            </a:r>
            <a:r>
              <a:rPr lang="en-US" sz="2200" dirty="0" smtClean="0"/>
              <a:t>PAN, Client ID and </a:t>
            </a:r>
            <a:r>
              <a:rPr lang="en-US" sz="2200" dirty="0"/>
              <a:t>Bid cum Application </a:t>
            </a:r>
            <a:r>
              <a:rPr lang="en-US" sz="2200" dirty="0" smtClean="0"/>
              <a:t>Forms,</a:t>
            </a:r>
            <a:endParaRPr lang="en-IN" sz="2200" dirty="0"/>
          </a:p>
          <a:p>
            <a:pPr marL="627063" indent="-2476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Units </a:t>
            </a:r>
            <a:r>
              <a:rPr lang="en-US" sz="2200" dirty="0"/>
              <a:t>of </a:t>
            </a:r>
            <a:r>
              <a:rPr lang="en-US" sz="2200" dirty="0" smtClean="0"/>
              <a:t>REITs are </a:t>
            </a:r>
            <a:r>
              <a:rPr lang="en-US" sz="2200" dirty="0"/>
              <a:t>listed on a stock exchange within 12 working days from the close of </a:t>
            </a:r>
            <a:r>
              <a:rPr lang="en-US" sz="2200" dirty="0" smtClean="0"/>
              <a:t>issue. </a:t>
            </a:r>
            <a:endParaRPr lang="en-IN" sz="2200" dirty="0"/>
          </a:p>
          <a:p>
            <a:pPr marL="723900" lvl="0" indent="-24765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" spc="-1" dirty="0"/>
          </a:p>
          <a:p>
            <a:pPr marL="720" algn="just">
              <a:buClr>
                <a:srgbClr val="000000"/>
              </a:buClr>
            </a:pPr>
            <a:endParaRPr lang="en-US" sz="1000" spc="-1" dirty="0" smtClean="0"/>
          </a:p>
        </p:txBody>
      </p:sp>
      <p:sp>
        <p:nvSpPr>
          <p:cNvPr id="169" name="CustomShape 1"/>
          <p:cNvSpPr/>
          <p:nvPr/>
        </p:nvSpPr>
        <p:spPr>
          <a:xfrm>
            <a:off x="941696" y="147653"/>
            <a:ext cx="7574507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latin typeface="Arial"/>
              </a:rPr>
              <a:t>How </a:t>
            </a:r>
            <a:r>
              <a:rPr lang="en-US" sz="2800" b="1" spc="-1" dirty="0">
                <a:solidFill>
                  <a:srgbClr val="000000"/>
                </a:solidFill>
                <a:latin typeface="Arial"/>
              </a:rPr>
              <a:t>to own units of </a:t>
            </a:r>
            <a:r>
              <a:rPr lang="en-US" sz="2800" b="1" spc="-1" dirty="0" smtClean="0">
                <a:solidFill>
                  <a:srgbClr val="000000"/>
                </a:solidFill>
                <a:latin typeface="Arial"/>
              </a:rPr>
              <a:t>REITs (…contd.)  </a:t>
            </a:r>
            <a:endParaRPr lang="en-IN" sz="2800" b="1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530015B-8DF2-43EB-BD2F-ACF52CCE80E4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15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94911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Rights of unitholders in REITs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622300" y="983250"/>
            <a:ext cx="8671825" cy="527625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 smtClean="0">
                <a:solidFill>
                  <a:srgbClr val="000000"/>
                </a:solidFill>
              </a:rPr>
              <a:t>Right </a:t>
            </a:r>
            <a:r>
              <a:rPr lang="en-US" sz="2200" spc="-1" dirty="0">
                <a:solidFill>
                  <a:srgbClr val="000000"/>
                </a:solidFill>
              </a:rPr>
              <a:t>to receive returns through cash distributions made by the </a:t>
            </a:r>
            <a:r>
              <a:rPr lang="en-US" sz="2200" spc="-1" dirty="0" smtClean="0">
                <a:solidFill>
                  <a:srgbClr val="000000"/>
                </a:solidFill>
              </a:rPr>
              <a:t>trust,</a:t>
            </a:r>
            <a:r>
              <a:rPr lang="en-US" sz="2200" spc="-1" dirty="0">
                <a:solidFill>
                  <a:srgbClr val="000000"/>
                </a:solidFill>
              </a:rPr>
              <a:t>  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 smtClean="0">
                <a:solidFill>
                  <a:srgbClr val="000000"/>
                </a:solidFill>
              </a:rPr>
              <a:t>Right </a:t>
            </a:r>
            <a:r>
              <a:rPr lang="en-US" sz="2200" spc="-1" dirty="0">
                <a:solidFill>
                  <a:srgbClr val="000000"/>
                </a:solidFill>
              </a:rPr>
              <a:t>to vote on matters pertaining to acquisition of new assets or </a:t>
            </a:r>
            <a:r>
              <a:rPr lang="en-US" sz="2200" spc="-1" dirty="0" smtClean="0">
                <a:solidFill>
                  <a:srgbClr val="000000"/>
                </a:solidFill>
              </a:rPr>
              <a:t>borrowing,</a:t>
            </a:r>
            <a:r>
              <a:rPr lang="en-US" sz="2200" spc="-1" dirty="0">
                <a:solidFill>
                  <a:srgbClr val="000000"/>
                </a:solidFill>
              </a:rPr>
              <a:t> 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vote on related party </a:t>
            </a:r>
            <a:r>
              <a:rPr lang="en-US" sz="2200" spc="-1" dirty="0" smtClean="0">
                <a:solidFill>
                  <a:srgbClr val="000000"/>
                </a:solidFill>
              </a:rPr>
              <a:t>matters,</a:t>
            </a:r>
            <a:r>
              <a:rPr lang="en-US" sz="2200" spc="-1" dirty="0">
                <a:solidFill>
                  <a:srgbClr val="000000"/>
                </a:solidFill>
              </a:rPr>
              <a:t> 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vote on matters such as appointment or change of the Investment </a:t>
            </a:r>
            <a:r>
              <a:rPr lang="en-US" sz="2200" spc="-1" dirty="0" smtClean="0">
                <a:solidFill>
                  <a:srgbClr val="000000"/>
                </a:solidFill>
              </a:rPr>
              <a:t>Manager,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vote on induction of a </a:t>
            </a:r>
            <a:r>
              <a:rPr lang="en-US" sz="2200" spc="-1" dirty="0" smtClean="0">
                <a:solidFill>
                  <a:srgbClr val="000000"/>
                </a:solidFill>
              </a:rPr>
              <a:t>Sponsor</a:t>
            </a:r>
            <a:r>
              <a:rPr lang="en-US" sz="2200" spc="-1" dirty="0">
                <a:solidFill>
                  <a:srgbClr val="000000"/>
                </a:solidFill>
              </a:rPr>
              <a:t>, with the opportunity to exit for dissenting </a:t>
            </a:r>
            <a:r>
              <a:rPr lang="en-US" sz="2200" spc="-1" dirty="0" smtClean="0">
                <a:solidFill>
                  <a:srgbClr val="000000"/>
                </a:solidFill>
              </a:rPr>
              <a:t>voters,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vote on exit of </a:t>
            </a:r>
            <a:r>
              <a:rPr lang="en-US" sz="2200" spc="-1" dirty="0" smtClean="0">
                <a:solidFill>
                  <a:srgbClr val="000000"/>
                </a:solidFill>
              </a:rPr>
              <a:t>Sponsor,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>
                <a:solidFill>
                  <a:srgbClr val="000000"/>
                </a:solidFill>
              </a:rPr>
              <a:t>Right to receive periodic disclosures like annual report, valuation report, quarterly/ semi-annual </a:t>
            </a:r>
            <a:r>
              <a:rPr lang="en-US" sz="2200" spc="-1" dirty="0" smtClean="0">
                <a:solidFill>
                  <a:srgbClr val="000000"/>
                </a:solidFill>
              </a:rPr>
              <a:t>financials, etc.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200" spc="-1" dirty="0" smtClean="0">
              <a:solidFill>
                <a:srgbClr val="000000"/>
              </a:solidFill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spc="-1" dirty="0"/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BF5D14FD-7C4E-40B9-AF2C-10D41D4B4B4B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16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77363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183636" y="194722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Disclosures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Unit-holders by the REIT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E0EA6C1E-D78E-4EC8-AF89-C52B3C134E10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17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762736-9B5D-43D3-9CE6-8BCE73011AE4}"/>
              </a:ext>
            </a:extLst>
          </p:cNvPr>
          <p:cNvSpPr/>
          <p:nvPr/>
        </p:nvSpPr>
        <p:spPr bwMode="auto">
          <a:xfrm>
            <a:off x="792650" y="1611460"/>
            <a:ext cx="2551176" cy="2194560"/>
          </a:xfrm>
          <a:prstGeom prst="rect">
            <a:avLst/>
          </a:prstGeom>
          <a:solidFill>
            <a:srgbClr val="0098C3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Earnings Materials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Published quarterly and benchmarked to global disclosure standards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61A0CA-4B35-4A39-A94A-4AD4D5F87019}"/>
              </a:ext>
            </a:extLst>
          </p:cNvPr>
          <p:cNvSpPr/>
          <p:nvPr/>
        </p:nvSpPr>
        <p:spPr bwMode="auto">
          <a:xfrm>
            <a:off x="3677413" y="1611460"/>
            <a:ext cx="2551176" cy="2194560"/>
          </a:xfrm>
          <a:prstGeom prst="rect">
            <a:avLst/>
          </a:prstGeom>
          <a:solidFill>
            <a:srgbClr val="00677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Earnings Call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i="1" dirty="0">
                <a:solidFill>
                  <a:schemeClr val="bg1"/>
                </a:solidFill>
                <a:latin typeface="+mj-lt"/>
              </a:rPr>
              <a:t>Held quarterly by management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endParaRPr lang="en-US" sz="14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3C1817-1031-4F59-BAFB-AA0AA18E0DC8}"/>
              </a:ext>
            </a:extLst>
          </p:cNvPr>
          <p:cNvSpPr/>
          <p:nvPr/>
        </p:nvSpPr>
        <p:spPr bwMode="auto">
          <a:xfrm>
            <a:off x="6562176" y="1611460"/>
            <a:ext cx="2551176" cy="2194560"/>
          </a:xfrm>
          <a:prstGeom prst="rect">
            <a:avLst/>
          </a:prstGeom>
          <a:solidFill>
            <a:srgbClr val="B8005C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defTabSz="457200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prstClr val="white"/>
                </a:solidFill>
                <a:latin typeface="Arial" panose="020B0604020202020204"/>
              </a:rPr>
              <a:t>Half-yearly Report</a:t>
            </a:r>
          </a:p>
          <a:p>
            <a:pPr marL="1270" lvl="2" algn="ctr" defTabSz="457200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prstClr val="white"/>
                </a:solidFill>
                <a:latin typeface="Arial" panose="020B0604020202020204"/>
              </a:rPr>
              <a:t>Published semi-annually</a:t>
            </a:r>
          </a:p>
          <a:p>
            <a:pPr marL="1270" lvl="2" algn="ctr" defTabSz="457200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prstClr val="white"/>
                </a:solidFill>
                <a:latin typeface="Arial" panose="020B0604020202020204"/>
              </a:rPr>
              <a:t>(NOT Required by Listed Companies)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5DFC26-8AB8-4838-B603-C2FC965A4191}"/>
              </a:ext>
            </a:extLst>
          </p:cNvPr>
          <p:cNvSpPr/>
          <p:nvPr/>
        </p:nvSpPr>
        <p:spPr bwMode="auto">
          <a:xfrm>
            <a:off x="792650" y="3982817"/>
            <a:ext cx="2551176" cy="2194560"/>
          </a:xfrm>
          <a:prstGeom prst="rect">
            <a:avLst/>
          </a:prstGeom>
          <a:solidFill>
            <a:srgbClr val="660046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Independent REIT Valuation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Conducted half-yearly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EC230F-20EB-4342-B8DD-91A5DD565E77}"/>
              </a:ext>
            </a:extLst>
          </p:cNvPr>
          <p:cNvSpPr/>
          <p:nvPr/>
        </p:nvSpPr>
        <p:spPr bwMode="auto">
          <a:xfrm>
            <a:off x="3677414" y="3982817"/>
            <a:ext cx="2551176" cy="2194560"/>
          </a:xfrm>
          <a:prstGeom prst="rect">
            <a:avLst/>
          </a:prstGeom>
          <a:solidFill>
            <a:srgbClr val="646464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defTabSz="457200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prstClr val="white"/>
                </a:solidFill>
                <a:latin typeface="Arial" panose="020B0604020202020204"/>
              </a:rPr>
              <a:t>Unitholder Meetings &amp; Webinars</a:t>
            </a:r>
          </a:p>
          <a:p>
            <a:pPr marL="1270" lvl="2" algn="ctr" defTabSz="457200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prstClr val="white"/>
                </a:solidFill>
                <a:latin typeface="Arial" panose="020B0604020202020204"/>
              </a:rPr>
              <a:t>Held throughout the Year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777221-C8F2-4804-B632-29B3CD2C8CA6}"/>
              </a:ext>
            </a:extLst>
          </p:cNvPr>
          <p:cNvSpPr/>
          <p:nvPr/>
        </p:nvSpPr>
        <p:spPr bwMode="auto">
          <a:xfrm>
            <a:off x="6562178" y="3982817"/>
            <a:ext cx="2551176" cy="2194560"/>
          </a:xfrm>
          <a:prstGeom prst="rect">
            <a:avLst/>
          </a:prstGeom>
          <a:solidFill>
            <a:srgbClr val="63CECA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Annual Meeting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Held once a year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EB16624-0729-4264-9D6A-B0418DAFA1B2}"/>
              </a:ext>
            </a:extLst>
          </p:cNvPr>
          <p:cNvSpPr/>
          <p:nvPr/>
        </p:nvSpPr>
        <p:spPr bwMode="auto">
          <a:xfrm>
            <a:off x="792650" y="974660"/>
            <a:ext cx="8280000" cy="493200"/>
          </a:xfrm>
          <a:prstGeom prst="rect">
            <a:avLst/>
          </a:prstGeom>
          <a:solidFill>
            <a:srgbClr val="3D3D3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Investors are advised to regularly refer to the disclosures / communications sent by the REIT and stay aware about their investments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48454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236799" y="92160"/>
            <a:ext cx="8293052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600" b="1" spc="-1" dirty="0" smtClean="0">
                <a:solidFill>
                  <a:srgbClr val="000000"/>
                </a:solidFill>
                <a:ea typeface="Arial"/>
              </a:rPr>
              <a:t>Regulations to protect the interests of REITs unitholders</a:t>
            </a:r>
            <a:endParaRPr lang="en-US" sz="26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70C8EF87-127C-4AAE-BF55-3BDBE6F5648B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18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4E8C0F3-66FE-4D30-99EB-227A172C2E42}"/>
              </a:ext>
            </a:extLst>
          </p:cNvPr>
          <p:cNvSpPr/>
          <p:nvPr/>
        </p:nvSpPr>
        <p:spPr bwMode="auto">
          <a:xfrm>
            <a:off x="2371724" y="1140706"/>
            <a:ext cx="6922401" cy="2286802"/>
          </a:xfrm>
          <a:prstGeom prst="rect">
            <a:avLst/>
          </a:prstGeom>
          <a:solidFill>
            <a:srgbClr val="EAEAEA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SEBI (</a:t>
            </a: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REITs)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Regulations, 2014 </a:t>
            </a:r>
            <a:endParaRPr lang="en-US" sz="2000" kern="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SEBI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(Listing Obligations and Disclosure Requirements) Regulations, </a:t>
            </a: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2015</a:t>
            </a:r>
          </a:p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SEBI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(Prohibition of Insider Trading) Regulations, 2015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1A04971B-B522-4EA6-A2D8-67D66902C1FB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692427" y="1140706"/>
            <a:ext cx="1463474" cy="228680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spcBef>
                <a:spcPts val="0"/>
              </a:spcBef>
              <a:defRPr/>
            </a:pPr>
            <a:r>
              <a:rPr lang="en-US" sz="2000" b="0" dirty="0"/>
              <a:t>Securities Exchange Board of India </a:t>
            </a:r>
            <a:endParaRPr lang="en-US" sz="2000" b="0" dirty="0" smtClean="0"/>
          </a:p>
          <a:p>
            <a:pPr>
              <a:spcBef>
                <a:spcPts val="0"/>
              </a:spcBef>
              <a:defRPr/>
            </a:pPr>
            <a:r>
              <a:rPr lang="en-US" sz="2000" b="0" dirty="0" smtClean="0"/>
              <a:t>(</a:t>
            </a:r>
            <a:r>
              <a:rPr lang="en-US" sz="2000" b="0" dirty="0"/>
              <a:t>SEBI)</a:t>
            </a:r>
            <a:endParaRPr lang="en-US" sz="20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1" name="Content Placeholder 3">
            <a:extLst>
              <a:ext uri="{FF2B5EF4-FFF2-40B4-BE49-F238E27FC236}">
                <a16:creationId xmlns:a16="http://schemas.microsoft.com/office/drawing/2014/main" id="{27992D48-DBDE-44C5-B8E8-CF68F28EA0D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692427" y="3657600"/>
            <a:ext cx="1463474" cy="9947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spcBef>
                <a:spcPts val="0"/>
              </a:spcBef>
              <a:defRPr/>
            </a:pPr>
            <a:r>
              <a:rPr lang="en-IN" sz="2000" b="0" dirty="0">
                <a:solidFill>
                  <a:srgbClr val="002060"/>
                </a:solidFill>
              </a:rPr>
              <a:t>Reserve Bank of India</a:t>
            </a:r>
            <a:endParaRPr lang="en-US" sz="2000" b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120C7F6-7B07-4A39-9BB6-9AA4B463975D}"/>
              </a:ext>
            </a:extLst>
          </p:cNvPr>
          <p:cNvSpPr/>
          <p:nvPr/>
        </p:nvSpPr>
        <p:spPr bwMode="auto">
          <a:xfrm>
            <a:off x="2371725" y="3657600"/>
            <a:ext cx="6922400" cy="1007416"/>
          </a:xfrm>
          <a:prstGeom prst="rect">
            <a:avLst/>
          </a:prstGeom>
          <a:solidFill>
            <a:srgbClr val="EAEAEA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IN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Foreign Exchange Management (Non-debt Instruments Rules), 2019</a:t>
            </a:r>
            <a:endParaRPr lang="en-US" sz="2000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43" name="Content Placeholder 3">
            <a:extLst>
              <a:ext uri="{FF2B5EF4-FFF2-40B4-BE49-F238E27FC236}">
                <a16:creationId xmlns:a16="http://schemas.microsoft.com/office/drawing/2014/main" id="{09F0C9E4-3BE5-4DEF-A133-4AB1AF1C3023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692427" y="4909269"/>
            <a:ext cx="1463474" cy="12590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100000"/>
              </a:spcBef>
              <a:spcAft>
                <a:spcPct val="20000"/>
              </a:spcAft>
              <a:defRPr sz="1100" b="1" kern="0">
                <a:solidFill>
                  <a:srgbClr val="FFFFFF"/>
                </a:solidFill>
                <a:latin typeface="+mj-lt"/>
                <a:cs typeface="Calibri" pitchFamily="34" charset="0"/>
              </a:defRPr>
            </a:lvl1pPr>
            <a:lvl2pPr marL="1588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Wingdings 3" pitchFamily="18" charset="2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2pPr>
            <a:lvl3pPr marL="230188" indent="-227013" fontAlgn="base">
              <a:spcBef>
                <a:spcPct val="4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Wingdings 3" pitchFamily="18" charset="2"/>
              <a:buChar char="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3pPr>
            <a:lvl4pPr marL="460375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SzPct val="90000"/>
              <a:buFont typeface="Calibri" pitchFamily="34" charset="0"/>
              <a:buChar char="•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4pPr>
            <a:lvl5pPr marL="6905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200">
                <a:solidFill>
                  <a:schemeClr val="bg2"/>
                </a:solidFill>
                <a:latin typeface="+mj-lt"/>
                <a:cs typeface="Calibri" pitchFamily="34" charset="0"/>
              </a:defRPr>
            </a:lvl5pPr>
            <a:lvl6pPr marL="11477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6pPr>
            <a:lvl7pPr marL="16049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7pPr>
            <a:lvl8pPr marL="20621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8pPr>
            <a:lvl9pPr marL="2519363" indent="-228600" fontAlgn="base">
              <a:spcBef>
                <a:spcPct val="20000"/>
              </a:spcBef>
              <a:spcAft>
                <a:spcPct val="0"/>
              </a:spcAft>
              <a:buClr>
                <a:srgbClr val="0098C3"/>
              </a:buClr>
              <a:buFont typeface="Calibri" pitchFamily="34" charset="0"/>
              <a:buChar char="–"/>
              <a:defRPr sz="1600"/>
            </a:lvl9pPr>
          </a:lstStyle>
          <a:p>
            <a:pPr>
              <a:spcBef>
                <a:spcPts val="0"/>
              </a:spcBef>
              <a:defRPr/>
            </a:pPr>
            <a:r>
              <a:rPr lang="en-IN" sz="2000" b="0" dirty="0">
                <a:solidFill>
                  <a:srgbClr val="002060"/>
                </a:solidFill>
              </a:rPr>
              <a:t>Others</a:t>
            </a:r>
            <a:endParaRPr lang="en-US" sz="2000" b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5EAF586-4B8E-482B-A562-60C0E8911A59}"/>
              </a:ext>
            </a:extLst>
          </p:cNvPr>
          <p:cNvSpPr/>
          <p:nvPr/>
        </p:nvSpPr>
        <p:spPr bwMode="auto">
          <a:xfrm>
            <a:off x="2371725" y="4895108"/>
            <a:ext cx="6922400" cy="1287328"/>
          </a:xfrm>
          <a:prstGeom prst="rect">
            <a:avLst/>
          </a:prstGeom>
          <a:solidFill>
            <a:srgbClr val="EAEAEA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Indian Trusts Act, 1882 </a:t>
            </a:r>
            <a:endParaRPr lang="en-US" sz="2000" kern="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Companies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Act, 2013 </a:t>
            </a:r>
            <a:endParaRPr lang="en-US" sz="2000" kern="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355600" lvl="2" indent="-355600" algn="just" fontAlgn="base">
              <a:spcBef>
                <a:spcPts val="600"/>
              </a:spcBef>
              <a:spcAft>
                <a:spcPts val="600"/>
              </a:spcAft>
              <a:buSzPct val="90000"/>
              <a:buFont typeface="Wingdings 3" pitchFamily="18" charset="2"/>
              <a:buChar char=""/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Competition Act, 2002 </a:t>
            </a:r>
          </a:p>
        </p:txBody>
      </p:sp>
      <p:pic>
        <p:nvPicPr>
          <p:cNvPr id="16" name="Picture 3"/>
          <p:cNvPicPr/>
          <p:nvPr/>
        </p:nvPicPr>
        <p:blipFill>
          <a:blip r:embed="rId5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42837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82611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Points to Ponder while investing </a:t>
            </a:r>
          </a:p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in REITs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929787" y="1048230"/>
            <a:ext cx="8045826" cy="527625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500" spc="-1" dirty="0" smtClean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 smtClean="0">
                <a:solidFill>
                  <a:srgbClr val="000000"/>
                </a:solidFill>
              </a:rPr>
              <a:t>Stability </a:t>
            </a:r>
            <a:r>
              <a:rPr lang="en-US" sz="2200" spc="-1" dirty="0">
                <a:solidFill>
                  <a:srgbClr val="000000"/>
                </a:solidFill>
              </a:rPr>
              <a:t>of income of Trust depends stability of income earned from the assets of </a:t>
            </a:r>
            <a:r>
              <a:rPr lang="en-US" sz="2200" spc="-1" dirty="0" smtClean="0">
                <a:solidFill>
                  <a:srgbClr val="000000"/>
                </a:solidFill>
              </a:rPr>
              <a:t>Trust,</a:t>
            </a:r>
            <a:endParaRPr lang="en-IN" sz="2200" spc="-1" dirty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800" spc="-1" dirty="0" smtClean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 smtClean="0">
                <a:solidFill>
                  <a:srgbClr val="000000"/>
                </a:solidFill>
              </a:rPr>
              <a:t>Invest </a:t>
            </a:r>
            <a:r>
              <a:rPr lang="en-US" sz="2200" spc="-1" dirty="0">
                <a:solidFill>
                  <a:srgbClr val="000000"/>
                </a:solidFill>
              </a:rPr>
              <a:t>in </a:t>
            </a:r>
            <a:r>
              <a:rPr lang="en-US" sz="2200" spc="-1" dirty="0" smtClean="0">
                <a:solidFill>
                  <a:srgbClr val="000000"/>
                </a:solidFill>
              </a:rPr>
              <a:t>REITs </a:t>
            </a:r>
            <a:r>
              <a:rPr lang="en-US" sz="2200" spc="-1" dirty="0">
                <a:solidFill>
                  <a:srgbClr val="000000"/>
                </a:solidFill>
              </a:rPr>
              <a:t>which offer better </a:t>
            </a:r>
            <a:r>
              <a:rPr lang="en-US" sz="2200" spc="-1" dirty="0" smtClean="0">
                <a:solidFill>
                  <a:srgbClr val="000000"/>
                </a:solidFill>
              </a:rPr>
              <a:t>transparency,</a:t>
            </a:r>
            <a:endParaRPr lang="en-IN" sz="2200" spc="-1" dirty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800" spc="-1" dirty="0" smtClean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 smtClean="0">
                <a:solidFill>
                  <a:srgbClr val="000000"/>
                </a:solidFill>
              </a:rPr>
              <a:t>Investment </a:t>
            </a:r>
            <a:r>
              <a:rPr lang="en-US" sz="2200" spc="-1" dirty="0">
                <a:solidFill>
                  <a:srgbClr val="000000"/>
                </a:solidFill>
              </a:rPr>
              <a:t>in </a:t>
            </a:r>
            <a:r>
              <a:rPr lang="en-US" sz="2200" spc="-1" dirty="0" smtClean="0">
                <a:solidFill>
                  <a:srgbClr val="000000"/>
                </a:solidFill>
              </a:rPr>
              <a:t>REITs is </a:t>
            </a:r>
            <a:r>
              <a:rPr lang="en-US" sz="2200" spc="-1" dirty="0">
                <a:solidFill>
                  <a:srgbClr val="000000"/>
                </a:solidFill>
              </a:rPr>
              <a:t>to generate </a:t>
            </a:r>
            <a:r>
              <a:rPr lang="en-US" sz="2200" spc="-1" dirty="0" smtClean="0">
                <a:solidFill>
                  <a:srgbClr val="000000"/>
                </a:solidFill>
              </a:rPr>
              <a:t>regular income </a:t>
            </a:r>
            <a:r>
              <a:rPr lang="en-US" sz="2200" spc="-1" dirty="0">
                <a:solidFill>
                  <a:srgbClr val="000000"/>
                </a:solidFill>
              </a:rPr>
              <a:t>and </a:t>
            </a:r>
            <a:r>
              <a:rPr lang="en-US" sz="2200" spc="-1" dirty="0" smtClean="0">
                <a:solidFill>
                  <a:srgbClr val="000000"/>
                </a:solidFill>
              </a:rPr>
              <a:t>also to earn </a:t>
            </a:r>
            <a:r>
              <a:rPr lang="en-US" sz="2200" spc="-1" dirty="0">
                <a:solidFill>
                  <a:srgbClr val="000000"/>
                </a:solidFill>
              </a:rPr>
              <a:t>capital </a:t>
            </a:r>
            <a:r>
              <a:rPr lang="en-US" sz="2200" spc="-1" dirty="0" smtClean="0">
                <a:solidFill>
                  <a:srgbClr val="000000"/>
                </a:solidFill>
              </a:rPr>
              <a:t>gains,</a:t>
            </a: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800" spc="-1" dirty="0" smtClean="0">
              <a:solidFill>
                <a:srgbClr val="000000"/>
              </a:solidFill>
            </a:endParaRPr>
          </a:p>
          <a:p>
            <a:pPr marL="343620" indent="-34290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200" spc="-1" dirty="0" smtClean="0">
                <a:solidFill>
                  <a:srgbClr val="000000"/>
                </a:solidFill>
              </a:rPr>
              <a:t>Due </a:t>
            </a:r>
            <a:r>
              <a:rPr lang="en-US" sz="2200" spc="-1" dirty="0">
                <a:solidFill>
                  <a:srgbClr val="000000"/>
                </a:solidFill>
              </a:rPr>
              <a:t>diligence to be made before </a:t>
            </a:r>
            <a:r>
              <a:rPr lang="en-US" sz="2200" spc="-1" dirty="0" smtClean="0">
                <a:solidFill>
                  <a:srgbClr val="000000"/>
                </a:solidFill>
              </a:rPr>
              <a:t>taking investment decisions.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343620" indent="-342900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IN" sz="800" spc="-1" dirty="0">
              <a:solidFill>
                <a:srgbClr val="000000"/>
              </a:solidFill>
            </a:endParaRPr>
          </a:p>
          <a:p>
            <a:pPr marL="343620" indent="-342900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200" spc="-1" dirty="0">
              <a:solidFill>
                <a:srgbClr val="000000"/>
              </a:solidFill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spc="-1" dirty="0">
              <a:solidFill>
                <a:srgbClr val="000000"/>
              </a:solidFill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2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BF5D14FD-7C4E-40B9-AF2C-10D41D4B4B4B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19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54712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b="1" spc="-1" dirty="0">
                <a:solidFill>
                  <a:srgbClr val="0070C0"/>
                </a:solidFill>
                <a:latin typeface="Footlight MT Light" panose="0204060206030A020304" pitchFamily="18" charset="0"/>
                <a:cs typeface="Calibri" panose="020F0502020204030204" pitchFamily="34" charset="0"/>
              </a:rPr>
              <a:t>Disclaimer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40093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>
                <a:solidFill>
                  <a:srgbClr val="FFFFFF"/>
                </a:solidFill>
                <a:latin typeface="Calibri"/>
              </a:rPr>
              <a:t>2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860135" y="1177119"/>
            <a:ext cx="8229274" cy="502920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0850" indent="-45085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+mj-lt"/>
              </a:rPr>
              <a:t>Information </a:t>
            </a:r>
            <a:r>
              <a:rPr lang="en-US" sz="2100" dirty="0">
                <a:latin typeface="+mj-lt"/>
              </a:rPr>
              <a:t>contained in this presentation is as on </a:t>
            </a:r>
            <a:r>
              <a:rPr lang="en-US" sz="2100" dirty="0" smtClean="0">
                <a:latin typeface="+mj-lt"/>
              </a:rPr>
              <a:t>December 10, 2021.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+mj-lt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+mj-lt"/>
              </a:rPr>
              <a:t>The </a:t>
            </a:r>
            <a:r>
              <a:rPr lang="en-US" sz="2100" dirty="0">
                <a:latin typeface="+mj-lt"/>
              </a:rPr>
              <a:t>information contained in this </a:t>
            </a:r>
            <a:r>
              <a:rPr lang="en-US" sz="2100" dirty="0" smtClean="0">
                <a:latin typeface="+mj-lt"/>
              </a:rPr>
              <a:t>presentation </a:t>
            </a:r>
            <a:r>
              <a:rPr lang="en-US" sz="2100" dirty="0">
                <a:latin typeface="+mj-lt"/>
              </a:rPr>
              <a:t>is </a:t>
            </a:r>
            <a:r>
              <a:rPr lang="en-US" sz="2100" dirty="0" smtClean="0">
                <a:latin typeface="+mj-lt"/>
              </a:rPr>
              <a:t>only for Educational and Awareness Purposes related to </a:t>
            </a:r>
            <a:r>
              <a:rPr lang="en-US" sz="2100" dirty="0">
                <a:latin typeface="+mj-lt"/>
              </a:rPr>
              <a:t>securities </a:t>
            </a:r>
            <a:r>
              <a:rPr lang="en-US" sz="2100" dirty="0" smtClean="0">
                <a:latin typeface="+mj-lt"/>
              </a:rPr>
              <a:t>market. 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+mj-lt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+mj-lt"/>
              </a:rPr>
              <a:t>This presentation is only for Educational and Investor Awareness Programs and shall not be used for any legal interpretations.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+mj-lt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+mj-lt"/>
              </a:rPr>
              <a:t>SEBI </a:t>
            </a:r>
            <a:r>
              <a:rPr lang="en-US" sz="2100" dirty="0">
                <a:latin typeface="+mj-lt"/>
              </a:rPr>
              <a:t>or Stock Exchanges or Depositories shall not be responsible for any damage or loss to any one of any manner from use of this material.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+mj-lt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+mj-lt"/>
              </a:rPr>
              <a:t>Suggestions </a:t>
            </a:r>
            <a:r>
              <a:rPr lang="en-US" sz="2100" dirty="0">
                <a:latin typeface="+mj-lt"/>
              </a:rPr>
              <a:t>or </a:t>
            </a:r>
            <a:r>
              <a:rPr lang="en-US" sz="2100" dirty="0" smtClean="0">
                <a:latin typeface="+mj-lt"/>
              </a:rPr>
              <a:t>feedbacks, if any, may please be sent by mail to </a:t>
            </a:r>
            <a:r>
              <a:rPr lang="en-US" sz="2100" dirty="0" smtClean="0">
                <a:latin typeface="+mj-lt"/>
                <a:hlinkClick r:id="rId3"/>
              </a:rPr>
              <a:t>visitsebi@sebi.gov.in</a:t>
            </a:r>
            <a:r>
              <a:rPr lang="en-US" sz="2100" dirty="0" smtClean="0">
                <a:latin typeface="+mj-lt"/>
              </a:rPr>
              <a:t>.</a:t>
            </a:r>
            <a:endParaRPr lang="en-US" sz="2100" dirty="0">
              <a:latin typeface="+mj-lt"/>
            </a:endParaRPr>
          </a:p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endParaRPr lang="en-IN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429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 bwMode="ltGray">
          <a:xfrm>
            <a:off x="520098" y="1167126"/>
            <a:ext cx="8781480" cy="50060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Book Antiqua" panose="02040602050305030304" pitchFamily="18" charset="0"/>
              </a:rPr>
              <a:t>For Further Information, you may visit following websites</a:t>
            </a:r>
            <a:r>
              <a:rPr lang="en-US" sz="2400" dirty="0"/>
              <a:t>: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400" spc="3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www.sebi.gov.in/</a:t>
            </a:r>
            <a:endParaRPr lang="en-US" sz="2400" spc="3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4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https://investor.sebi.gov.in/</a:t>
            </a:r>
            <a:r>
              <a:rPr lang="en-US" sz="24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22041" lvl="1" indent="0" algn="just">
              <a:buNone/>
            </a:pPr>
            <a:r>
              <a:rPr lang="en-US" sz="1000" b="1" spc="300" dirty="0" smtClean="0"/>
              <a:t> </a:t>
            </a:r>
            <a:endParaRPr lang="en-US" sz="1000" b="1" spc="3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Book Antiqua" panose="02040602050305030304" pitchFamily="18" charset="0"/>
              </a:rPr>
              <a:t>For Grievance </a:t>
            </a:r>
            <a:r>
              <a:rPr lang="en-US" sz="2400" dirty="0" err="1">
                <a:latin typeface="Book Antiqua" panose="02040602050305030304" pitchFamily="18" charset="0"/>
              </a:rPr>
              <a:t>Redressal</a:t>
            </a:r>
            <a:r>
              <a:rPr lang="en-US" sz="2400" dirty="0">
                <a:latin typeface="Book Antiqua" panose="02040602050305030304" pitchFamily="18" charset="0"/>
              </a:rPr>
              <a:t>, you may visit following website: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4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www.scores.gov.in/</a:t>
            </a:r>
            <a:endParaRPr lang="en-US" sz="24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0850" indent="-450850">
              <a:buNone/>
            </a:pPr>
            <a:r>
              <a:rPr lang="en-US" sz="800" dirty="0">
                <a:solidFill>
                  <a:srgbClr val="0070C0"/>
                </a:solidFill>
                <a:latin typeface="Book Antiqua" panose="02040602050305030304" pitchFamily="18" charset="0"/>
              </a:rPr>
              <a:t>      </a:t>
            </a:r>
            <a:endParaRPr lang="en-US" sz="8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450850" indent="-450850">
              <a:buNone/>
            </a:pPr>
            <a:r>
              <a:rPr lang="en-US" sz="2400" dirty="0" smtClean="0">
                <a:latin typeface="Book Antiqua" panose="02040602050305030304" pitchFamily="18" charset="0"/>
              </a:rPr>
              <a:t>    Or</a:t>
            </a:r>
            <a:r>
              <a:rPr lang="en-US" sz="2400" dirty="0">
                <a:latin typeface="Book Antiqua" panose="02040602050305030304" pitchFamily="18" charset="0"/>
              </a:rPr>
              <a:t>, you may call SEBI at following </a:t>
            </a:r>
            <a:r>
              <a:rPr lang="en-US" sz="2400" u="sng" dirty="0">
                <a:latin typeface="Book Antiqua" panose="02040602050305030304" pitchFamily="18" charset="0"/>
              </a:rPr>
              <a:t>Toll-free Helpline </a:t>
            </a:r>
            <a:r>
              <a:rPr lang="en-US" sz="2400" u="sng" dirty="0" smtClean="0">
                <a:latin typeface="Book Antiqua" panose="02040602050305030304" pitchFamily="18" charset="0"/>
              </a:rPr>
              <a:t>Numbers</a:t>
            </a:r>
            <a:r>
              <a:rPr lang="en-US" sz="2400" dirty="0" smtClean="0"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from </a:t>
            </a:r>
            <a:r>
              <a:rPr lang="en-US" sz="2400" i="1" dirty="0">
                <a:latin typeface="Book Antiqua" panose="02040602050305030304" pitchFamily="18" charset="0"/>
              </a:rPr>
              <a:t>9:00am to 6:00pm </a:t>
            </a:r>
            <a:r>
              <a:rPr lang="en-US" sz="2400" dirty="0">
                <a:latin typeface="Book Antiqua" panose="02040602050305030304" pitchFamily="18" charset="0"/>
              </a:rPr>
              <a:t>on all days </a:t>
            </a:r>
            <a:r>
              <a:rPr lang="en-US" sz="2000" dirty="0">
                <a:latin typeface="Book Antiqua" panose="02040602050305030304" pitchFamily="18" charset="0"/>
              </a:rPr>
              <a:t>(excluding declared holidays in the state of Maharashtra)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</a:rPr>
              <a:t>:</a:t>
            </a:r>
          </a:p>
          <a:p>
            <a:pPr marL="990600" lvl="1" indent="-457200" algn="just">
              <a:buFont typeface="Wingdings" panose="05000000000000000000" pitchFamily="2" charset="2"/>
              <a:buChar char="Ø"/>
            </a:pPr>
            <a:r>
              <a:rPr lang="en-US" spc="3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1800 266 7575     </a:t>
            </a:r>
          </a:p>
          <a:p>
            <a:pPr marL="990600" lvl="1" indent="-457200" algn="just">
              <a:buFont typeface="Wingdings" panose="05000000000000000000" pitchFamily="2" charset="2"/>
              <a:buChar char="Ø"/>
            </a:pPr>
            <a:r>
              <a:rPr lang="en-US" spc="3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1800 22 7575</a:t>
            </a:r>
          </a:p>
          <a:p>
            <a:pPr marL="365125" indent="-98425">
              <a:buNone/>
            </a:pPr>
            <a:r>
              <a:rPr lang="en-US" sz="2000" i="1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marL="365760" lvl="1" indent="0">
              <a:buNone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0085"/>
            <a:ext cx="6629400" cy="685800"/>
          </a:xfrm>
        </p:spPr>
        <p:txBody>
          <a:bodyPr>
            <a:normAutofit/>
          </a:bodyPr>
          <a:lstStyle/>
          <a:p>
            <a:pPr algn="ctr">
              <a:lnSpc>
                <a:spcPct val="93000"/>
              </a:lnSpc>
            </a:pPr>
            <a:r>
              <a:rPr lang="en-US" sz="32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</a:t>
            </a:r>
            <a:r>
              <a:rPr lang="en-US" sz="3200" b="1" spc="-1" dirty="0">
                <a:solidFill>
                  <a:srgbClr val="7030A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Additional Information</a:t>
            </a:r>
            <a:endParaRPr lang="en-IN" sz="3200" b="1" spc="-1" dirty="0">
              <a:solidFill>
                <a:srgbClr val="7030A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6320" y="226478"/>
            <a:ext cx="553080" cy="52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 Diagonal Corner Rectangle 7"/>
          <p:cNvSpPr/>
          <p:nvPr/>
        </p:nvSpPr>
        <p:spPr>
          <a:xfrm>
            <a:off x="5019360" y="5059680"/>
            <a:ext cx="3715380" cy="883920"/>
          </a:xfrm>
          <a:prstGeom prst="round2Diag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95250" algn="ctr"/>
            <a:r>
              <a:rPr lang="en-US" sz="1600" i="1" u="sng" dirty="0">
                <a:latin typeface="Book Antiqua" panose="02040602050305030304" pitchFamily="18" charset="0"/>
              </a:rPr>
              <a:t>Helpline is Available in 8 Languages</a:t>
            </a:r>
            <a:r>
              <a:rPr lang="en-US" sz="1600" dirty="0">
                <a:latin typeface="Book Antiqua" panose="02040602050305030304" pitchFamily="18" charset="0"/>
              </a:rPr>
              <a:t>:  </a:t>
            </a:r>
            <a:r>
              <a:rPr lang="en-US" sz="1400" b="1" dirty="0"/>
              <a:t>English, Hindi, Bengali, Gujarati, Marathi, Kannada, Telugu and Tamil</a:t>
            </a:r>
          </a:p>
        </p:txBody>
      </p:sp>
      <p:sp>
        <p:nvSpPr>
          <p:cNvPr id="7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92696FE-6E03-4498-96FB-8F5B91C44110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20</a:t>
            </a:fld>
            <a:endParaRPr lang="en-IN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413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46DD4055-708E-4A61-B4A6-2D61D31E5390}" type="slidenum">
              <a:rPr lang="en-US" sz="1000" b="1" strike="noStrike" spc="-1" smtClean="0">
                <a:solidFill>
                  <a:schemeClr val="bg1"/>
                </a:solidFill>
                <a:latin typeface="Arial"/>
              </a:rPr>
              <a:t>21</a:t>
            </a:fld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583471" y="3027528"/>
            <a:ext cx="4599138" cy="76944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964641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3"/>
          <p:cNvSpPr/>
          <p:nvPr/>
        </p:nvSpPr>
        <p:spPr>
          <a:xfrm>
            <a:off x="9294125" y="6324479"/>
            <a:ext cx="343795" cy="240093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>
                <a:solidFill>
                  <a:srgbClr val="FFFFFF"/>
                </a:solidFill>
                <a:latin typeface="Calibri"/>
              </a:rPr>
              <a:t>3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887104" y="1083665"/>
            <a:ext cx="7751929" cy="5114298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77800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</a:pPr>
            <a:endParaRPr lang="en-IN" sz="500" b="1" kern="12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kern="1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REITs? - Overview;</a:t>
            </a:r>
            <a:endParaRPr lang="en-IN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Structure of </a:t>
            </a: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REITs;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Role of Constituents of REITs;</a:t>
            </a: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Cash flow in REITs;</a:t>
            </a: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Benefits of investing in REITs;</a:t>
            </a: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Who can invest in REITs;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to own </a:t>
            </a: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units </a:t>
            </a:r>
            <a:r>
              <a:rPr lang="en-IN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REITs;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Rights of unitholders in </a:t>
            </a: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REITs;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Taxation aspects of REITs; </a:t>
            </a:r>
            <a:endParaRPr lang="en-US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0113" lvl="2" indent="-536575">
              <a:spcBef>
                <a:spcPts val="1200"/>
              </a:spcBef>
              <a:buFont typeface="+mj-lt"/>
              <a:buAutoNum type="arabicPeriod"/>
              <a:tabLst>
                <a:tab pos="1433513" algn="l"/>
              </a:tabLst>
            </a:pPr>
            <a:r>
              <a:rPr lang="en-IN" sz="2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Points to ponder before investing in REITs.</a:t>
            </a:r>
            <a:endParaRPr lang="en-IN" sz="2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b="1" spc="-1" dirty="0" smtClean="0">
                <a:solidFill>
                  <a:srgbClr val="0070C0"/>
                </a:solidFill>
                <a:latin typeface="Footlight MT Light" panose="0204060206030A020304" pitchFamily="18" charset="0"/>
                <a:cs typeface="Calibri" panose="020F0502020204030204" pitchFamily="34" charset="0"/>
              </a:rPr>
              <a:t>Flow of Presentation</a:t>
            </a:r>
            <a:endParaRPr lang="en-IN" sz="3600" b="1" spc="-1" dirty="0">
              <a:solidFill>
                <a:srgbClr val="0070C0"/>
              </a:solidFill>
              <a:latin typeface="Footlight MT Light" panose="0204060206030A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0169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What are REITs - Overview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818866" y="1242579"/>
            <a:ext cx="8475259" cy="519548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000" spc="-1" dirty="0" smtClean="0"/>
              <a:t>REITs </a:t>
            </a:r>
            <a:r>
              <a:rPr lang="en-US" sz="2000" spc="-1" dirty="0"/>
              <a:t>stands for ‘Real Estate Investment </a:t>
            </a:r>
            <a:r>
              <a:rPr lang="en-US" sz="2000" spc="-1" dirty="0" smtClean="0"/>
              <a:t>Trusts’.</a:t>
            </a:r>
            <a:endParaRPr lang="en-US" sz="2000" spc="-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 smtClean="0"/>
          </a:p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REITs are like Mutual Funds.</a:t>
            </a:r>
            <a:endParaRPr lang="en-IN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spc="-1" dirty="0"/>
          </a:p>
          <a:p>
            <a:pPr marL="355600" indent="-355600"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REITs </a:t>
            </a:r>
            <a:r>
              <a:rPr lang="en-US" sz="2000" dirty="0"/>
              <a:t>allow pooling of money from multiple investors into a single </a:t>
            </a:r>
            <a:r>
              <a:rPr lang="en-US" sz="2000" dirty="0" smtClean="0"/>
              <a:t>trust</a:t>
            </a:r>
          </a:p>
          <a:p>
            <a:pPr marL="355600" indent="-355600" algn="just">
              <a:buFont typeface="Wingdings" panose="05000000000000000000" pitchFamily="2" charset="2"/>
              <a:buChar char="Ø"/>
            </a:pPr>
            <a:endParaRPr lang="en-US" sz="800" dirty="0" smtClean="0"/>
          </a:p>
          <a:p>
            <a:pPr marL="723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Trust </a:t>
            </a:r>
            <a:r>
              <a:rPr lang="en-US" sz="2000" dirty="0"/>
              <a:t>which is professionally managed by a manager </a:t>
            </a:r>
            <a:endParaRPr lang="en-US" sz="2000" dirty="0" smtClean="0"/>
          </a:p>
          <a:p>
            <a:pPr marL="723900" indent="-342900" algn="just">
              <a:buFont typeface="Courier New" panose="02070309020205020404" pitchFamily="49" charset="0"/>
              <a:buChar char="o"/>
            </a:pPr>
            <a:endParaRPr lang="en-US" sz="800" dirty="0" smtClean="0"/>
          </a:p>
          <a:p>
            <a:pPr marL="723900" indent="-342900" algn="just">
              <a:buFont typeface="Courier New" panose="02070309020205020404" pitchFamily="49" charset="0"/>
              <a:buChar char="o"/>
            </a:pPr>
            <a:endParaRPr lang="en-IN" sz="100" dirty="0"/>
          </a:p>
          <a:p>
            <a:pPr marL="723900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Manager invests in immovable and rent yielding properties or special purpose vehicles (SPVs) holding such kind of properties</a:t>
            </a:r>
            <a:r>
              <a:rPr lang="en-US" sz="2000" dirty="0" smtClean="0"/>
              <a:t>.</a:t>
            </a:r>
          </a:p>
          <a:p>
            <a:pPr marL="355600" indent="-355600" algn="just">
              <a:buFont typeface="Wingdings" panose="05000000000000000000" pitchFamily="2" charset="2"/>
              <a:buChar char="Ø"/>
            </a:pPr>
            <a:endParaRPr lang="en-US" sz="800" dirty="0" smtClean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" spc="-1" dirty="0" smtClean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r>
              <a:rPr lang="en-US" sz="2000" spc="-1" dirty="0" smtClean="0"/>
              <a:t>REITs </a:t>
            </a:r>
            <a:r>
              <a:rPr lang="en-US" sz="2000" spc="-1" dirty="0"/>
              <a:t>own, operate and manage a portfolio of income generating real estate assets</a:t>
            </a:r>
            <a:r>
              <a:rPr lang="en-US" sz="2000" spc="-1" dirty="0" smtClean="0"/>
              <a:t>.</a:t>
            </a: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800" spc="-1" dirty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" spc="-1" dirty="0" smtClean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r>
              <a:rPr lang="en-US" sz="2000" spc="-1" dirty="0" smtClean="0"/>
              <a:t>REITs </a:t>
            </a:r>
            <a:r>
              <a:rPr lang="en-US" sz="2000" spc="-1" dirty="0"/>
              <a:t>give investors access to the benefits of owning </a:t>
            </a:r>
            <a:r>
              <a:rPr lang="en-US" sz="2000" spc="-1" dirty="0" smtClean="0"/>
              <a:t>real estate </a:t>
            </a:r>
            <a:r>
              <a:rPr lang="en-US" sz="2000" spc="-1" dirty="0"/>
              <a:t>assets in small ticket sizes</a:t>
            </a:r>
            <a:r>
              <a:rPr lang="en-US" sz="2000" spc="-1" dirty="0" smtClean="0"/>
              <a:t>.</a:t>
            </a:r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800" spc="-1" dirty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endParaRPr lang="en-US" sz="100" spc="-1" dirty="0" smtClean="0"/>
          </a:p>
          <a:p>
            <a:pPr marL="343080" indent="-342360" algn="just">
              <a:buClr>
                <a:srgbClr val="000000"/>
              </a:buClr>
              <a:buFont typeface="Wingdings" charset="2"/>
              <a:buChar char=""/>
            </a:pPr>
            <a:r>
              <a:rPr lang="en-US" sz="2000" spc="-1" dirty="0" smtClean="0"/>
              <a:t>Listing of REIT is mandatory. Thus, they are traded </a:t>
            </a:r>
            <a:r>
              <a:rPr lang="en-US" sz="2000" spc="-1" dirty="0"/>
              <a:t>on the stock exchanges </a:t>
            </a:r>
            <a:r>
              <a:rPr lang="en-US" sz="2000" spc="-1" dirty="0" smtClean="0"/>
              <a:t>and </a:t>
            </a:r>
            <a:r>
              <a:rPr lang="en-US" sz="2000" spc="-1" dirty="0"/>
              <a:t>investors can buy </a:t>
            </a:r>
            <a:r>
              <a:rPr lang="en-US" sz="2000" spc="-1" dirty="0" smtClean="0"/>
              <a:t>and sell REIT </a:t>
            </a:r>
            <a:r>
              <a:rPr lang="en-US" sz="2000" spc="-1" dirty="0"/>
              <a:t>units just like </a:t>
            </a:r>
            <a:r>
              <a:rPr lang="en-US" sz="2000" spc="-1" dirty="0" smtClean="0"/>
              <a:t>trading of shares </a:t>
            </a:r>
            <a:r>
              <a:rPr lang="en-US" sz="2000" spc="-1" dirty="0"/>
              <a:t>of any listed company</a:t>
            </a:r>
            <a:r>
              <a:rPr lang="en-US" sz="2000" spc="-1" dirty="0" smtClean="0"/>
              <a:t>.</a:t>
            </a:r>
            <a:endParaRPr lang="en-US" sz="2000" spc="-1" dirty="0"/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4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711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183636" y="194722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600" b="1" spc="-1" dirty="0" smtClean="0">
                <a:solidFill>
                  <a:srgbClr val="000000"/>
                </a:solidFill>
                <a:ea typeface="Arial"/>
              </a:rPr>
              <a:t>Structure of REIT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389660" y="6324480"/>
            <a:ext cx="248260" cy="212798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2B0405B0-4A88-4F4C-9A09-1A4CCCADCD63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5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B3F39F-F9A5-4DDB-B0B5-2CC392916932}"/>
              </a:ext>
            </a:extLst>
          </p:cNvPr>
          <p:cNvSpPr/>
          <p:nvPr/>
        </p:nvSpPr>
        <p:spPr bwMode="auto">
          <a:xfrm>
            <a:off x="807415" y="5447981"/>
            <a:ext cx="8122967" cy="2769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4" name="Rounded Rectangle 36">
            <a:extLst>
              <a:ext uri="{FF2B5EF4-FFF2-40B4-BE49-F238E27FC236}">
                <a16:creationId xmlns:a16="http://schemas.microsoft.com/office/drawing/2014/main" id="{884507C5-0564-48D9-B149-40E0AD97BBE6}"/>
              </a:ext>
            </a:extLst>
          </p:cNvPr>
          <p:cNvSpPr/>
          <p:nvPr/>
        </p:nvSpPr>
        <p:spPr>
          <a:xfrm>
            <a:off x="3801736" y="1023592"/>
            <a:ext cx="2259363" cy="640080"/>
          </a:xfrm>
          <a:prstGeom prst="roundRect">
            <a:avLst/>
          </a:prstGeom>
          <a:solidFill>
            <a:srgbClr val="0098C3"/>
          </a:solidFill>
          <a:ln w="12700" cap="flat" cmpd="sng" algn="ctr">
            <a:noFill/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 anchor="ctr"/>
          <a:lstStyle/>
          <a:p>
            <a:pPr algn="ctr"/>
            <a:r>
              <a:rPr lang="en-US" b="1" kern="0" dirty="0">
                <a:solidFill>
                  <a:prstClr val="white"/>
                </a:solidFill>
                <a:latin typeface="+mj-lt"/>
                <a:cs typeface="Arial" pitchFamily="34" charset="0"/>
              </a:rPr>
              <a:t>Sponsor / Investor</a:t>
            </a:r>
          </a:p>
        </p:txBody>
      </p:sp>
      <p:sp>
        <p:nvSpPr>
          <p:cNvPr id="15" name="Rounded Rectangle 37">
            <a:extLst>
              <a:ext uri="{FF2B5EF4-FFF2-40B4-BE49-F238E27FC236}">
                <a16:creationId xmlns:a16="http://schemas.microsoft.com/office/drawing/2014/main" id="{7DF39AB3-A8E0-4269-AD66-20E8F0705664}"/>
              </a:ext>
            </a:extLst>
          </p:cNvPr>
          <p:cNvSpPr/>
          <p:nvPr/>
        </p:nvSpPr>
        <p:spPr>
          <a:xfrm>
            <a:off x="7735594" y="2326634"/>
            <a:ext cx="1342289" cy="770139"/>
          </a:xfrm>
          <a:prstGeom prst="roundRect">
            <a:avLst/>
          </a:prstGeom>
          <a:solidFill>
            <a:srgbClr val="660046"/>
          </a:solidFill>
          <a:ln w="12700" cap="flat" cmpd="sng" algn="ctr">
            <a:noFill/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 anchor="ctr"/>
          <a:lstStyle/>
          <a:p>
            <a:pPr algn="ctr"/>
            <a:r>
              <a:rPr lang="en-US" b="1" kern="0" dirty="0">
                <a:solidFill>
                  <a:prstClr val="white"/>
                </a:solidFill>
                <a:latin typeface="+mj-lt"/>
                <a:cs typeface="Arial" pitchFamily="34" charset="0"/>
              </a:rPr>
              <a:t>Manager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9C7B29DA-3649-4679-8F48-D0E2600A8039}"/>
              </a:ext>
            </a:extLst>
          </p:cNvPr>
          <p:cNvSpPr/>
          <p:nvPr/>
        </p:nvSpPr>
        <p:spPr>
          <a:xfrm>
            <a:off x="3800198" y="2326632"/>
            <a:ext cx="2005614" cy="887026"/>
          </a:xfrm>
          <a:prstGeom prst="triangle">
            <a:avLst/>
          </a:prstGeom>
          <a:solidFill>
            <a:srgbClr val="B8005C"/>
          </a:solidFill>
          <a:ln w="12700" cap="flat" cmpd="sng" algn="ctr">
            <a:noFill/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 anchor="t" anchorCtr="1"/>
          <a:lstStyle/>
          <a:p>
            <a:pPr algn="ctr">
              <a:defRPr/>
            </a:pPr>
            <a:r>
              <a:rPr lang="en-US" b="1" kern="0" dirty="0">
                <a:solidFill>
                  <a:schemeClr val="bg1"/>
                </a:solidFill>
                <a:latin typeface="+mj-lt"/>
                <a:cs typeface="Arial" pitchFamily="34" charset="0"/>
              </a:rPr>
              <a:t>REIT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19528E-540A-4AC3-9C30-B4E022BC78D6}"/>
              </a:ext>
            </a:extLst>
          </p:cNvPr>
          <p:cNvSpPr/>
          <p:nvPr/>
        </p:nvSpPr>
        <p:spPr>
          <a:xfrm>
            <a:off x="5026394" y="1813377"/>
            <a:ext cx="2259558" cy="233910"/>
          </a:xfrm>
          <a:prstGeom prst="rect">
            <a:avLst/>
          </a:prstGeom>
        </p:spPr>
        <p:txBody>
          <a:bodyPr wrap="square" lIns="9144" tIns="9144" rIns="9144" bIns="9144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Distribution of cash flows</a:t>
            </a:r>
            <a:endParaRPr lang="en-US" sz="1400" b="1" baseline="30000" dirty="0">
              <a:solidFill>
                <a:prstClr val="black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4035AA-4637-44A2-B702-E62C89EA2440}"/>
              </a:ext>
            </a:extLst>
          </p:cNvPr>
          <p:cNvSpPr/>
          <p:nvPr/>
        </p:nvSpPr>
        <p:spPr>
          <a:xfrm>
            <a:off x="6061100" y="2935327"/>
            <a:ext cx="1280160" cy="233910"/>
          </a:xfrm>
          <a:prstGeom prst="rect">
            <a:avLst/>
          </a:prstGeom>
        </p:spPr>
        <p:txBody>
          <a:bodyPr wrap="square" lIns="9144" tIns="9144" rIns="9144" bIns="9144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Manager Fee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0A49CC-8AF5-4719-AC87-1E9E4AE18A84}"/>
              </a:ext>
            </a:extLst>
          </p:cNvPr>
          <p:cNvSpPr/>
          <p:nvPr/>
        </p:nvSpPr>
        <p:spPr>
          <a:xfrm>
            <a:off x="2778336" y="1798990"/>
            <a:ext cx="1816202" cy="233910"/>
          </a:xfrm>
          <a:prstGeom prst="rect">
            <a:avLst/>
          </a:prstGeom>
        </p:spPr>
        <p:txBody>
          <a:bodyPr wrap="square" lIns="9144" tIns="9144" rIns="9144" bIns="9144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Ownership of units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57378C-458B-48EA-A1E4-E691F6E0359F}"/>
              </a:ext>
            </a:extLst>
          </p:cNvPr>
          <p:cNvSpPr/>
          <p:nvPr/>
        </p:nvSpPr>
        <p:spPr>
          <a:xfrm>
            <a:off x="5309922" y="2460620"/>
            <a:ext cx="2362200" cy="233910"/>
          </a:xfrm>
          <a:prstGeom prst="rect">
            <a:avLst/>
          </a:prstGeom>
        </p:spPr>
        <p:txBody>
          <a:bodyPr wrap="square" lIns="9144" tIns="9144" rIns="9144" bIns="9144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Management Services</a:t>
            </a:r>
          </a:p>
        </p:txBody>
      </p:sp>
      <p:sp>
        <p:nvSpPr>
          <p:cNvPr id="21" name="Freeform 51">
            <a:extLst>
              <a:ext uri="{FF2B5EF4-FFF2-40B4-BE49-F238E27FC236}">
                <a16:creationId xmlns:a16="http://schemas.microsoft.com/office/drawing/2014/main" id="{374F0637-F6A0-4776-8BA5-1D5A506C0337}"/>
              </a:ext>
            </a:extLst>
          </p:cNvPr>
          <p:cNvSpPr/>
          <p:nvPr/>
        </p:nvSpPr>
        <p:spPr>
          <a:xfrm rot="5400000">
            <a:off x="4641175" y="2072563"/>
            <a:ext cx="640080" cy="0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chemeClr val="tx1"/>
            </a:solidFill>
            <a:prstDash val="sysDash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Freeform 52">
            <a:extLst>
              <a:ext uri="{FF2B5EF4-FFF2-40B4-BE49-F238E27FC236}">
                <a16:creationId xmlns:a16="http://schemas.microsoft.com/office/drawing/2014/main" id="{2411857D-95A6-43BB-9614-C9558B25D331}"/>
              </a:ext>
            </a:extLst>
          </p:cNvPr>
          <p:cNvSpPr/>
          <p:nvPr/>
        </p:nvSpPr>
        <p:spPr>
          <a:xfrm rot="16200000" flipV="1">
            <a:off x="4300233" y="2072563"/>
            <a:ext cx="640080" cy="0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3" name="Picture 3">
            <a:extLst>
              <a:ext uri="{FF2B5EF4-FFF2-40B4-BE49-F238E27FC236}">
                <a16:creationId xmlns:a16="http://schemas.microsoft.com/office/drawing/2014/main" id="{FC7F46CC-2012-40FE-AD9B-2F4A929B8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536" y="5077826"/>
            <a:ext cx="1828800" cy="847898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823D513E-5077-4594-87BB-C9ABB04833C2}"/>
              </a:ext>
            </a:extLst>
          </p:cNvPr>
          <p:cNvPicPr preferRelativeResize="0">
            <a:picLocks noChangeArrowheads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8" r="3152" b="3473"/>
          <a:stretch/>
        </p:blipFill>
        <p:spPr bwMode="auto">
          <a:xfrm>
            <a:off x="6749858" y="5138392"/>
            <a:ext cx="1828800" cy="850392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</p:spPr>
      </p:pic>
      <p:sp>
        <p:nvSpPr>
          <p:cNvPr id="25" name="Freeform 55">
            <a:extLst>
              <a:ext uri="{FF2B5EF4-FFF2-40B4-BE49-F238E27FC236}">
                <a16:creationId xmlns:a16="http://schemas.microsoft.com/office/drawing/2014/main" id="{468E6BD6-F871-43C4-913B-3C9BD0C18B4B}"/>
              </a:ext>
            </a:extLst>
          </p:cNvPr>
          <p:cNvSpPr/>
          <p:nvPr/>
        </p:nvSpPr>
        <p:spPr>
          <a:xfrm flipH="1">
            <a:off x="5497220" y="2881578"/>
            <a:ext cx="2194560" cy="0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Freeform 56">
            <a:extLst>
              <a:ext uri="{FF2B5EF4-FFF2-40B4-BE49-F238E27FC236}">
                <a16:creationId xmlns:a16="http://schemas.microsoft.com/office/drawing/2014/main" id="{3488B28A-C7E9-470D-97CF-1991E1EBF03F}"/>
              </a:ext>
            </a:extLst>
          </p:cNvPr>
          <p:cNvSpPr/>
          <p:nvPr/>
        </p:nvSpPr>
        <p:spPr>
          <a:xfrm>
            <a:off x="5244024" y="2672028"/>
            <a:ext cx="2420234" cy="0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ounded Rectangle 58">
            <a:extLst>
              <a:ext uri="{FF2B5EF4-FFF2-40B4-BE49-F238E27FC236}">
                <a16:creationId xmlns:a16="http://schemas.microsoft.com/office/drawing/2014/main" id="{7F960FEC-6B0C-4ECA-87E0-FD5B9032FE53}"/>
              </a:ext>
            </a:extLst>
          </p:cNvPr>
          <p:cNvSpPr/>
          <p:nvPr/>
        </p:nvSpPr>
        <p:spPr>
          <a:xfrm>
            <a:off x="480597" y="2326661"/>
            <a:ext cx="1326267" cy="886968"/>
          </a:xfrm>
          <a:prstGeom prst="roundRect">
            <a:avLst/>
          </a:prstGeom>
          <a:solidFill>
            <a:srgbClr val="006778"/>
          </a:solidFill>
          <a:ln w="12700" cap="flat" cmpd="sng" algn="ctr">
            <a:noFill/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 anchor="ctr"/>
          <a:lstStyle/>
          <a:p>
            <a:pPr algn="ctr"/>
            <a:r>
              <a:rPr lang="en-US" b="1" kern="0" dirty="0">
                <a:solidFill>
                  <a:schemeClr val="bg1"/>
                </a:solidFill>
                <a:latin typeface="+mj-lt"/>
                <a:cs typeface="Arial" pitchFamily="34" charset="0"/>
              </a:rPr>
              <a:t>Trustee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EC813C0-DD52-476E-BEDA-D920246FE1C4}"/>
              </a:ext>
            </a:extLst>
          </p:cNvPr>
          <p:cNvSpPr/>
          <p:nvPr/>
        </p:nvSpPr>
        <p:spPr>
          <a:xfrm>
            <a:off x="1705970" y="2178475"/>
            <a:ext cx="2914303" cy="449354"/>
          </a:xfrm>
          <a:prstGeom prst="rect">
            <a:avLst/>
          </a:prstGeom>
        </p:spPr>
        <p:txBody>
          <a:bodyPr wrap="square" lIns="9144" tIns="9144" rIns="9144" bIns="9144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Holds the REIT assets in trust for the benefit of the Unit holders </a:t>
            </a:r>
          </a:p>
        </p:txBody>
      </p:sp>
      <p:sp>
        <p:nvSpPr>
          <p:cNvPr id="29" name="Freeform 60">
            <a:extLst>
              <a:ext uri="{FF2B5EF4-FFF2-40B4-BE49-F238E27FC236}">
                <a16:creationId xmlns:a16="http://schemas.microsoft.com/office/drawing/2014/main" id="{F900B07F-F2BF-418D-A91E-D8A0ABBE5C6F}"/>
              </a:ext>
            </a:extLst>
          </p:cNvPr>
          <p:cNvSpPr/>
          <p:nvPr/>
        </p:nvSpPr>
        <p:spPr>
          <a:xfrm flipV="1">
            <a:off x="1850678" y="2881577"/>
            <a:ext cx="2232916" cy="45719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Freeform 61">
            <a:extLst>
              <a:ext uri="{FF2B5EF4-FFF2-40B4-BE49-F238E27FC236}">
                <a16:creationId xmlns:a16="http://schemas.microsoft.com/office/drawing/2014/main" id="{E11A47D6-5EEA-4988-B0EB-9806016F343D}"/>
              </a:ext>
            </a:extLst>
          </p:cNvPr>
          <p:cNvSpPr/>
          <p:nvPr/>
        </p:nvSpPr>
        <p:spPr>
          <a:xfrm flipH="1">
            <a:off x="1850678" y="2672027"/>
            <a:ext cx="2448445" cy="45719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1" name="Picture 3">
            <a:extLst>
              <a:ext uri="{FF2B5EF4-FFF2-40B4-BE49-F238E27FC236}">
                <a16:creationId xmlns:a16="http://schemas.microsoft.com/office/drawing/2014/main" id="{EA577FBC-1958-4F46-9194-E4EC8189E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658" y="5150782"/>
            <a:ext cx="1828800" cy="847898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</p:spPr>
      </p:pic>
      <p:sp>
        <p:nvSpPr>
          <p:cNvPr id="32" name="Rounded Rectangle 63">
            <a:extLst>
              <a:ext uri="{FF2B5EF4-FFF2-40B4-BE49-F238E27FC236}">
                <a16:creationId xmlns:a16="http://schemas.microsoft.com/office/drawing/2014/main" id="{71DC2EFA-6859-42B0-A22A-383D5BAC753D}"/>
              </a:ext>
            </a:extLst>
          </p:cNvPr>
          <p:cNvSpPr/>
          <p:nvPr/>
        </p:nvSpPr>
        <p:spPr>
          <a:xfrm>
            <a:off x="3801737" y="3866208"/>
            <a:ext cx="2002536" cy="374490"/>
          </a:xfrm>
          <a:prstGeom prst="roundRect">
            <a:avLst/>
          </a:prstGeom>
          <a:solidFill>
            <a:srgbClr val="646464"/>
          </a:solidFill>
          <a:ln w="12700" cap="flat" cmpd="sng" algn="ctr">
            <a:noFill/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600" b="1" kern="0" dirty="0">
                <a:solidFill>
                  <a:schemeClr val="bg1"/>
                </a:solidFill>
                <a:latin typeface="+mj-lt"/>
                <a:cs typeface="Arial" pitchFamily="34" charset="0"/>
              </a:rPr>
              <a:t>Holding Company</a:t>
            </a:r>
          </a:p>
        </p:txBody>
      </p:sp>
      <p:sp>
        <p:nvSpPr>
          <p:cNvPr id="33" name="Freeform 64">
            <a:extLst>
              <a:ext uri="{FF2B5EF4-FFF2-40B4-BE49-F238E27FC236}">
                <a16:creationId xmlns:a16="http://schemas.microsoft.com/office/drawing/2014/main" id="{11A0A82F-2A85-4907-8C3B-8D5C100CAE29}"/>
              </a:ext>
            </a:extLst>
          </p:cNvPr>
          <p:cNvSpPr/>
          <p:nvPr/>
        </p:nvSpPr>
        <p:spPr>
          <a:xfrm rot="16200000" flipV="1">
            <a:off x="4703618" y="5068352"/>
            <a:ext cx="182880" cy="0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ounded Rectangle 65">
            <a:extLst>
              <a:ext uri="{FF2B5EF4-FFF2-40B4-BE49-F238E27FC236}">
                <a16:creationId xmlns:a16="http://schemas.microsoft.com/office/drawing/2014/main" id="{ACFBEDFB-DDEE-427B-B9E2-7630463EFA1B}"/>
              </a:ext>
            </a:extLst>
          </p:cNvPr>
          <p:cNvSpPr/>
          <p:nvPr/>
        </p:nvSpPr>
        <p:spPr>
          <a:xfrm>
            <a:off x="3767447" y="4565767"/>
            <a:ext cx="2002536" cy="374490"/>
          </a:xfrm>
          <a:prstGeom prst="roundRect">
            <a:avLst/>
          </a:prstGeom>
          <a:solidFill>
            <a:srgbClr val="EAEAEA"/>
          </a:solidFill>
          <a:ln w="12700" cap="flat" cmpd="sng" algn="ctr">
            <a:noFill/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600" b="1" kern="0" dirty="0" smtClean="0">
                <a:solidFill>
                  <a:sysClr val="windowText" lastClr="000000"/>
                </a:solidFill>
                <a:latin typeface="+mj-lt"/>
                <a:cs typeface="Arial" pitchFamily="34" charset="0"/>
              </a:rPr>
              <a:t>SPV *</a:t>
            </a:r>
            <a:endParaRPr lang="en-US" sz="1600" b="1" kern="0" dirty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35" name="Freeform 66">
            <a:extLst>
              <a:ext uri="{FF2B5EF4-FFF2-40B4-BE49-F238E27FC236}">
                <a16:creationId xmlns:a16="http://schemas.microsoft.com/office/drawing/2014/main" id="{A131982E-415F-4AB2-92C9-929D8297BD9C}"/>
              </a:ext>
            </a:extLst>
          </p:cNvPr>
          <p:cNvSpPr/>
          <p:nvPr/>
        </p:nvSpPr>
        <p:spPr>
          <a:xfrm rot="16200000" flipV="1">
            <a:off x="4608724" y="4297752"/>
            <a:ext cx="230743" cy="141673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36" name="Elbow Connector 67">
            <a:extLst>
              <a:ext uri="{FF2B5EF4-FFF2-40B4-BE49-F238E27FC236}">
                <a16:creationId xmlns:a16="http://schemas.microsoft.com/office/drawing/2014/main" id="{EABAFFD6-0DF3-4B23-B5C2-AEA90386406C}"/>
              </a:ext>
            </a:extLst>
          </p:cNvPr>
          <p:cNvCxnSpPr>
            <a:stCxn id="16" idx="3"/>
            <a:endCxn id="23" idx="0"/>
          </p:cNvCxnSpPr>
          <p:nvPr/>
        </p:nvCxnSpPr>
        <p:spPr bwMode="auto">
          <a:xfrm rot="5400000">
            <a:off x="2401387" y="2676209"/>
            <a:ext cx="1864168" cy="2939069"/>
          </a:xfrm>
          <a:prstGeom prst="bentConnector3">
            <a:avLst>
              <a:gd name="adj1" fmla="val 21387"/>
            </a:avLst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B98F66C-B754-4A75-BBA1-56117C15D9DF}"/>
              </a:ext>
            </a:extLst>
          </p:cNvPr>
          <p:cNvCxnSpPr>
            <a:stCxn id="16" idx="3"/>
            <a:endCxn id="32" idx="0"/>
          </p:cNvCxnSpPr>
          <p:nvPr/>
        </p:nvCxnSpPr>
        <p:spPr bwMode="auto">
          <a:xfrm>
            <a:off x="4803005" y="3213658"/>
            <a:ext cx="0" cy="65255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Elbow Connector 69">
            <a:extLst>
              <a:ext uri="{FF2B5EF4-FFF2-40B4-BE49-F238E27FC236}">
                <a16:creationId xmlns:a16="http://schemas.microsoft.com/office/drawing/2014/main" id="{67D8A827-8562-465A-9758-EE11783E1494}"/>
              </a:ext>
            </a:extLst>
          </p:cNvPr>
          <p:cNvCxnSpPr>
            <a:stCxn id="16" idx="3"/>
            <a:endCxn id="53" idx="0"/>
          </p:cNvCxnSpPr>
          <p:nvPr/>
        </p:nvCxnSpPr>
        <p:spPr bwMode="auto">
          <a:xfrm rot="16200000" flipH="1">
            <a:off x="5607960" y="2408703"/>
            <a:ext cx="1338210" cy="2948121"/>
          </a:xfrm>
          <a:prstGeom prst="bentConnector3">
            <a:avLst>
              <a:gd name="adj1" fmla="val 30049"/>
            </a:avLst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Elbow Connector 70">
            <a:extLst>
              <a:ext uri="{FF2B5EF4-FFF2-40B4-BE49-F238E27FC236}">
                <a16:creationId xmlns:a16="http://schemas.microsoft.com/office/drawing/2014/main" id="{A4CADC21-F3E9-455F-82D7-4FF0C7300B21}"/>
              </a:ext>
            </a:extLst>
          </p:cNvPr>
          <p:cNvCxnSpPr/>
          <p:nvPr/>
        </p:nvCxnSpPr>
        <p:spPr bwMode="auto">
          <a:xfrm rot="5400000" flipH="1" flipV="1">
            <a:off x="2312950" y="3184961"/>
            <a:ext cx="1922437" cy="1921562"/>
          </a:xfrm>
          <a:prstGeom prst="bentConnector3">
            <a:avLst>
              <a:gd name="adj1" fmla="val 83674"/>
            </a:avLst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DD9E7EC-81FE-4E23-9B22-D95A726836C5}"/>
              </a:ext>
            </a:extLst>
          </p:cNvPr>
          <p:cNvSpPr/>
          <p:nvPr/>
        </p:nvSpPr>
        <p:spPr>
          <a:xfrm>
            <a:off x="2283981" y="3910928"/>
            <a:ext cx="1341717" cy="449354"/>
          </a:xfrm>
          <a:prstGeom prst="rect">
            <a:avLst/>
          </a:prstGeom>
        </p:spPr>
        <p:txBody>
          <a:bodyPr wrap="square" lIns="9144" tIns="9144" rIns="9144" bIns="9144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Distribution </a:t>
            </a: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of Cash Flows</a:t>
            </a:r>
          </a:p>
        </p:txBody>
      </p:sp>
      <p:cxnSp>
        <p:nvCxnSpPr>
          <p:cNvPr id="49" name="Elbow Connector 72">
            <a:extLst>
              <a:ext uri="{FF2B5EF4-FFF2-40B4-BE49-F238E27FC236}">
                <a16:creationId xmlns:a16="http://schemas.microsoft.com/office/drawing/2014/main" id="{A46F5E60-461A-4915-A2F4-5956367CE586}"/>
              </a:ext>
            </a:extLst>
          </p:cNvPr>
          <p:cNvCxnSpPr/>
          <p:nvPr/>
        </p:nvCxnSpPr>
        <p:spPr bwMode="auto">
          <a:xfrm rot="16200000" flipV="1">
            <a:off x="5671821" y="2942864"/>
            <a:ext cx="1419629" cy="1961219"/>
          </a:xfrm>
          <a:prstGeom prst="bentConnector3">
            <a:avLst>
              <a:gd name="adj1" fmla="val 82090"/>
            </a:avLst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346EFDC-D4B4-484D-AEA7-4665BBA61609}"/>
              </a:ext>
            </a:extLst>
          </p:cNvPr>
          <p:cNvCxnSpPr/>
          <p:nvPr/>
        </p:nvCxnSpPr>
        <p:spPr bwMode="auto">
          <a:xfrm flipH="1" flipV="1">
            <a:off x="4944754" y="3213658"/>
            <a:ext cx="7958" cy="65255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15BD82D3-B480-4239-9A19-3C3B7FB8E507}"/>
              </a:ext>
            </a:extLst>
          </p:cNvPr>
          <p:cNvSpPr/>
          <p:nvPr/>
        </p:nvSpPr>
        <p:spPr>
          <a:xfrm>
            <a:off x="6061099" y="3929163"/>
            <a:ext cx="1271689" cy="449354"/>
          </a:xfrm>
          <a:prstGeom prst="rect">
            <a:avLst/>
          </a:prstGeom>
        </p:spPr>
        <p:txBody>
          <a:bodyPr wrap="square" lIns="9144" tIns="9144" rIns="9144" bIns="9144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Distribution </a:t>
            </a: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+mj-lt"/>
                <a:cs typeface="Arial" pitchFamily="34" charset="0"/>
              </a:rPr>
              <a:t>of Cash Flows</a:t>
            </a:r>
          </a:p>
        </p:txBody>
      </p:sp>
      <p:sp>
        <p:nvSpPr>
          <p:cNvPr id="52" name="Freeform 64">
            <a:extLst>
              <a:ext uri="{FF2B5EF4-FFF2-40B4-BE49-F238E27FC236}">
                <a16:creationId xmlns:a16="http://schemas.microsoft.com/office/drawing/2014/main" id="{6CB98851-0C2B-4F48-BC0C-E9888B7F2347}"/>
              </a:ext>
            </a:extLst>
          </p:cNvPr>
          <p:cNvSpPr/>
          <p:nvPr/>
        </p:nvSpPr>
        <p:spPr>
          <a:xfrm rot="16200000" flipV="1">
            <a:off x="7701769" y="5068352"/>
            <a:ext cx="182880" cy="0"/>
          </a:xfrm>
          <a:custGeom>
            <a:avLst/>
            <a:gdLst>
              <a:gd name="connsiteX0" fmla="*/ 1473693 w 1473693"/>
              <a:gd name="connsiteY0" fmla="*/ 0 h 0"/>
              <a:gd name="connsiteX1" fmla="*/ 0 w 147369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3693">
                <a:moveTo>
                  <a:pt x="1473693" y="0"/>
                </a:moveTo>
                <a:lnTo>
                  <a:pt x="0" y="0"/>
                </a:lnTo>
              </a:path>
            </a:pathLst>
          </a:cu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Rounded Rectangle 40">
            <a:extLst>
              <a:ext uri="{FF2B5EF4-FFF2-40B4-BE49-F238E27FC236}">
                <a16:creationId xmlns:a16="http://schemas.microsoft.com/office/drawing/2014/main" id="{13E3A45F-72FE-438C-A448-473B31E0CDB6}"/>
              </a:ext>
            </a:extLst>
          </p:cNvPr>
          <p:cNvSpPr/>
          <p:nvPr/>
        </p:nvSpPr>
        <p:spPr>
          <a:xfrm>
            <a:off x="6749858" y="4551868"/>
            <a:ext cx="2002536" cy="374490"/>
          </a:xfrm>
          <a:prstGeom prst="roundRect">
            <a:avLst/>
          </a:prstGeom>
          <a:solidFill>
            <a:srgbClr val="EAEAEA"/>
          </a:solidFill>
          <a:ln w="12700" cap="flat" cmpd="sng" algn="ctr">
            <a:noFill/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600" b="1" kern="0" dirty="0" smtClean="0">
                <a:solidFill>
                  <a:sysClr val="windowText" lastClr="000000"/>
                </a:solidFill>
                <a:latin typeface="+mj-lt"/>
                <a:cs typeface="Arial" pitchFamily="34" charset="0"/>
              </a:rPr>
              <a:t>SPV *</a:t>
            </a:r>
            <a:endParaRPr lang="en-US" sz="1600" b="1" kern="0" dirty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54" name="Elbow Connector 67">
            <a:extLst>
              <a:ext uri="{FF2B5EF4-FFF2-40B4-BE49-F238E27FC236}">
                <a16:creationId xmlns:a16="http://schemas.microsoft.com/office/drawing/2014/main" id="{303F91D8-CD99-4718-AA00-2171A6707077}"/>
              </a:ext>
            </a:extLst>
          </p:cNvPr>
          <p:cNvCxnSpPr/>
          <p:nvPr/>
        </p:nvCxnSpPr>
        <p:spPr bwMode="auto">
          <a:xfrm rot="5400000">
            <a:off x="2401387" y="2676210"/>
            <a:ext cx="1864168" cy="2939069"/>
          </a:xfrm>
          <a:prstGeom prst="bentConnector3">
            <a:avLst>
              <a:gd name="adj1" fmla="val 21387"/>
            </a:avLst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3" name="Picture 3"/>
          <p:cNvPicPr/>
          <p:nvPr/>
        </p:nvPicPr>
        <p:blipFill>
          <a:blip r:embed="rId4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47490" y="6009572"/>
            <a:ext cx="86424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spc="-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sz="1400" i="1" spc="-1" dirty="0" smtClean="0"/>
              <a:t>REITs </a:t>
            </a:r>
            <a:r>
              <a:rPr lang="en-US" sz="1400" i="1" spc="-1" dirty="0"/>
              <a:t>to hold assets </a:t>
            </a:r>
            <a:r>
              <a:rPr lang="en-US" sz="1400" i="1" spc="-1" dirty="0" smtClean="0"/>
              <a:t>either through </a:t>
            </a:r>
            <a:r>
              <a:rPr lang="en-US" sz="1400" i="1" spc="-1" dirty="0"/>
              <a:t>Special Purpose Vehicles (SPVs) </a:t>
            </a:r>
            <a:r>
              <a:rPr lang="en-US" sz="1400" i="1" spc="-1" dirty="0" smtClean="0"/>
              <a:t>or directly</a:t>
            </a:r>
            <a:endParaRPr lang="en-IN" sz="1400" i="1" dirty="0"/>
          </a:p>
        </p:txBody>
      </p:sp>
    </p:spTree>
    <p:extLst>
      <p:ext uri="{BB962C8B-B14F-4D97-AF65-F5344CB8AC3E}">
        <p14:creationId xmlns:p14="http://schemas.microsoft.com/office/powerpoint/2010/main" val="21163728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Role of Constituents of REITs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781F0203-25E7-414D-9892-FF3387D65B9F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6</a:t>
            </a:fld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51508231"/>
              </p:ext>
            </p:extLst>
          </p:nvPr>
        </p:nvGraphicFramePr>
        <p:xfrm>
          <a:off x="55372" y="1116376"/>
          <a:ext cx="9567308" cy="5040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93629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A3C1817-1031-4F59-BAFB-AA0AA18E0DC8}"/>
              </a:ext>
            </a:extLst>
          </p:cNvPr>
          <p:cNvSpPr/>
          <p:nvPr/>
        </p:nvSpPr>
        <p:spPr bwMode="auto">
          <a:xfrm>
            <a:off x="6742949" y="1350628"/>
            <a:ext cx="2551176" cy="2112437"/>
          </a:xfrm>
          <a:prstGeom prst="rect">
            <a:avLst/>
          </a:prstGeom>
          <a:solidFill>
            <a:srgbClr val="FF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NOT </a:t>
            </a:r>
            <a:r>
              <a:rPr lang="en-US" sz="2400" b="1" dirty="0">
                <a:solidFill>
                  <a:schemeClr val="bg1"/>
                </a:solidFill>
              </a:rPr>
              <a:t>PERMITTED</a:t>
            </a:r>
            <a:endParaRPr lang="en-US" sz="1400" b="1" i="1" dirty="0">
              <a:solidFill>
                <a:schemeClr val="bg1"/>
              </a:solidFill>
              <a:latin typeface="Arial" panose="020B0604020202020204"/>
            </a:endParaRPr>
          </a:p>
          <a:p>
            <a:pPr marL="1270" lvl="2" algn="ctr" defTabSz="457200" fontAlgn="base"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Arial" panose="020B0604020202020204"/>
              </a:rPr>
              <a:t>Agricultural Land</a:t>
            </a:r>
          </a:p>
          <a:p>
            <a:pPr marL="1270" lvl="2" algn="ctr" defTabSz="457200" fontAlgn="base"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Arial" panose="020B0604020202020204"/>
              </a:rPr>
              <a:t>Speculative landbank</a:t>
            </a:r>
          </a:p>
          <a:p>
            <a:pPr marL="1270" lvl="2" algn="ctr" defTabSz="457200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endParaRPr lang="en-US" sz="1400" b="1" i="1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What Assets Can a REIT Own?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5BF83ECF-B880-489F-A3E1-A1178FDE9C9B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7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62736-9B5D-43D3-9CE6-8BCE73011AE4}"/>
              </a:ext>
            </a:extLst>
          </p:cNvPr>
          <p:cNvSpPr/>
          <p:nvPr/>
        </p:nvSpPr>
        <p:spPr bwMode="auto">
          <a:xfrm>
            <a:off x="670728" y="1322539"/>
            <a:ext cx="2551176" cy="2112437"/>
          </a:xfrm>
          <a:prstGeom prst="rect">
            <a:avLst/>
          </a:prstGeom>
          <a:solidFill>
            <a:srgbClr val="00B05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Rental income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E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arning </a:t>
            </a:r>
            <a:r>
              <a:rPr lang="en-US" sz="1400" b="1" i="1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eal </a:t>
            </a:r>
            <a:r>
              <a:rPr lang="en-US" sz="1400" b="1" i="1" dirty="0">
                <a:solidFill>
                  <a:schemeClr val="bg1"/>
                </a:solidFill>
                <a:latin typeface="+mj-lt"/>
              </a:rPr>
              <a:t>E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state </a:t>
            </a:r>
            <a:r>
              <a:rPr lang="en-US" sz="1400" b="1" i="1" dirty="0">
                <a:solidFill>
                  <a:schemeClr val="bg1"/>
                </a:solidFill>
                <a:latin typeface="+mj-lt"/>
              </a:rPr>
              <a:t>P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rojects</a:t>
            </a:r>
            <a:endParaRPr lang="en-US" sz="14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1A0CA-4B35-4A39-A94A-4AD4D5F87019}"/>
              </a:ext>
            </a:extLst>
          </p:cNvPr>
          <p:cNvSpPr/>
          <p:nvPr/>
        </p:nvSpPr>
        <p:spPr bwMode="auto">
          <a:xfrm>
            <a:off x="3677112" y="1350628"/>
            <a:ext cx="2551176" cy="2112437"/>
          </a:xfrm>
          <a:prstGeom prst="rect">
            <a:avLst/>
          </a:prstGeom>
          <a:solidFill>
            <a:srgbClr val="00B05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Commercial</a:t>
            </a:r>
          </a:p>
          <a:p>
            <a:pPr marL="1270" lvl="2" algn="ctr" fontAlgn="base"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Sectors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Offices, 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Hotels</a:t>
            </a:r>
            <a:r>
              <a:rPr lang="en-US" sz="1400" b="1" i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Retail</a:t>
            </a:r>
            <a:r>
              <a:rPr lang="en-US" sz="1400" b="1" i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Industrial</a:t>
            </a:r>
            <a:r>
              <a:rPr lang="en-US" sz="1400" b="1" i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400" b="1" i="1" dirty="0" smtClean="0">
                <a:solidFill>
                  <a:schemeClr val="bg1"/>
                </a:solidFill>
                <a:latin typeface="+mj-lt"/>
              </a:rPr>
              <a:t>Healthcare</a:t>
            </a:r>
            <a:endParaRPr lang="en-US" sz="14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5DFC26-8AB8-4838-B603-C2FC965A4191}"/>
              </a:ext>
            </a:extLst>
          </p:cNvPr>
          <p:cNvSpPr/>
          <p:nvPr/>
        </p:nvSpPr>
        <p:spPr bwMode="auto">
          <a:xfrm>
            <a:off x="670728" y="3991434"/>
            <a:ext cx="2551176" cy="2112437"/>
          </a:xfrm>
          <a:prstGeom prst="rect">
            <a:avLst/>
          </a:prstGeom>
          <a:solidFill>
            <a:srgbClr val="660046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Min. 80% 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completed &amp; income producing assets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endParaRPr lang="en-US" sz="14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EC230F-20EB-4342-B8DD-91A5DD565E77}"/>
              </a:ext>
            </a:extLst>
          </p:cNvPr>
          <p:cNvSpPr/>
          <p:nvPr/>
        </p:nvSpPr>
        <p:spPr bwMode="auto">
          <a:xfrm>
            <a:off x="3677112" y="3974748"/>
            <a:ext cx="2551176" cy="2112437"/>
          </a:xfrm>
          <a:prstGeom prst="rect">
            <a:avLst/>
          </a:prstGeom>
          <a:solidFill>
            <a:srgbClr val="646464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Max. 20% </a:t>
            </a:r>
          </a:p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1400" b="1" i="1" dirty="0">
                <a:solidFill>
                  <a:schemeClr val="bg1"/>
                </a:solidFill>
                <a:latin typeface="+mj-lt"/>
              </a:rPr>
              <a:t>under-construction assets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777221-C8F2-4804-B632-29B3CD2C8CA6}"/>
              </a:ext>
            </a:extLst>
          </p:cNvPr>
          <p:cNvSpPr/>
          <p:nvPr/>
        </p:nvSpPr>
        <p:spPr bwMode="auto">
          <a:xfrm>
            <a:off x="6742949" y="3974747"/>
            <a:ext cx="2551176" cy="2112437"/>
          </a:xfrm>
          <a:prstGeom prst="rect">
            <a:avLst/>
          </a:prstGeom>
          <a:solidFill>
            <a:schemeClr val="bg2"/>
          </a:solidFill>
          <a:ln w="28575" cap="flat" cmpd="sng" algn="ctr">
            <a:noFill/>
            <a:prstDash val="dash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" lvl="2" algn="ctr" fontAlgn="base">
              <a:spcBef>
                <a:spcPts val="800"/>
              </a:spcBef>
              <a:spcAft>
                <a:spcPts val="800"/>
              </a:spcAft>
              <a:buSzPct val="90000"/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Leverage  Restrictions </a:t>
            </a:r>
          </a:p>
          <a:p>
            <a:pPr marL="1270" lvl="2" algn="ctr" fontAlgn="base">
              <a:spcBef>
                <a:spcPts val="400"/>
              </a:spcBef>
              <a:spcAft>
                <a:spcPts val="400"/>
              </a:spcAft>
              <a:buSzPct val="90000"/>
              <a:defRPr/>
            </a:pPr>
            <a:r>
              <a:rPr lang="en-US" sz="1350" b="1" i="1" dirty="0">
                <a:solidFill>
                  <a:srgbClr val="FF0000"/>
                </a:solidFill>
                <a:latin typeface="+mj-lt"/>
              </a:rPr>
              <a:t>Unitholder approval needed for Debt to Capitalization above 25%</a:t>
            </a:r>
          </a:p>
          <a:p>
            <a:pPr marL="1270" lvl="2" algn="ctr" fontAlgn="base">
              <a:spcBef>
                <a:spcPts val="400"/>
              </a:spcBef>
              <a:spcAft>
                <a:spcPts val="400"/>
              </a:spcAft>
              <a:buSzPct val="90000"/>
              <a:defRPr/>
            </a:pPr>
            <a:r>
              <a:rPr lang="en-US" sz="1350" b="1" dirty="0">
                <a:solidFill>
                  <a:srgbClr val="FF0000"/>
                </a:solidFill>
                <a:latin typeface="+mj-lt"/>
              </a:rPr>
              <a:t>Debt to Capitalization capped at 49%</a:t>
            </a:r>
          </a:p>
        </p:txBody>
      </p:sp>
      <p:pic>
        <p:nvPicPr>
          <p:cNvPr id="12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137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234810" y="208909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Cash flow in REITs : An illustration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E141C1B4-90A5-43F8-A557-60C6248D2864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8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3602619" y="970732"/>
            <a:ext cx="2807067" cy="59267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4245791" y="1095944"/>
            <a:ext cx="1561499" cy="290671"/>
          </a:xfrm>
          <a:prstGeom prst="rect">
            <a:avLst/>
          </a:prstGeom>
        </p:spPr>
        <p:txBody>
          <a:bodyPr vert="horz" wrap="square" lIns="0" tIns="13540" rIns="0" bIns="0" rtlCol="0">
            <a:spAutoFit/>
          </a:bodyPr>
          <a:lstStyle/>
          <a:p>
            <a:pPr marL="12896">
              <a:spcBef>
                <a:spcPts val="107"/>
              </a:spcBef>
            </a:pPr>
            <a:r>
              <a:rPr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b="1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</a:t>
            </a:r>
            <a:r>
              <a:rPr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1488808" y="5405395"/>
            <a:ext cx="1491738" cy="598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6"/>
          <p:cNvSpPr txBox="1"/>
          <p:nvPr/>
        </p:nvSpPr>
        <p:spPr>
          <a:xfrm>
            <a:off x="1716999" y="5547453"/>
            <a:ext cx="896029" cy="290020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2896">
              <a:spcBef>
                <a:spcPts val="102"/>
              </a:spcBef>
            </a:pPr>
            <a:r>
              <a:rPr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lang="en-US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b="1" spc="-66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7"/>
          <p:cNvSpPr/>
          <p:nvPr/>
        </p:nvSpPr>
        <p:spPr>
          <a:xfrm>
            <a:off x="3989481" y="5396830"/>
            <a:ext cx="1491738" cy="598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4349262" y="5561835"/>
            <a:ext cx="850451" cy="290020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2896">
              <a:spcBef>
                <a:spcPts val="102"/>
              </a:spcBef>
            </a:pPr>
            <a:r>
              <a:rPr b="1" dirty="0" smtClean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b="1" spc="-76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0"/>
          <p:cNvSpPr/>
          <p:nvPr/>
        </p:nvSpPr>
        <p:spPr>
          <a:xfrm>
            <a:off x="7018348" y="5405395"/>
            <a:ext cx="1491737" cy="5988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/>
          <a:lstStyle/>
          <a:p>
            <a:endParaRPr sz="243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3"/>
          <p:cNvSpPr txBox="1"/>
          <p:nvPr/>
        </p:nvSpPr>
        <p:spPr>
          <a:xfrm>
            <a:off x="7392623" y="5566640"/>
            <a:ext cx="743185" cy="290020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2896">
              <a:spcBef>
                <a:spcPts val="102"/>
              </a:spcBef>
            </a:pPr>
            <a:r>
              <a:rPr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SPV</a:t>
            </a:r>
            <a:r>
              <a:rPr lang="en-US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b="1" spc="-66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object 14"/>
          <p:cNvGrpSpPr/>
          <p:nvPr/>
        </p:nvGrpSpPr>
        <p:grpSpPr>
          <a:xfrm>
            <a:off x="2248411" y="1563404"/>
            <a:ext cx="5539212" cy="3995635"/>
            <a:chOff x="1932241" y="1431036"/>
            <a:chExt cx="5455285" cy="3935095"/>
          </a:xfrm>
        </p:grpSpPr>
        <p:sp>
          <p:nvSpPr>
            <p:cNvPr id="16" name="object 15"/>
            <p:cNvSpPr/>
            <p:nvPr/>
          </p:nvSpPr>
          <p:spPr>
            <a:xfrm>
              <a:off x="1937004" y="5003038"/>
              <a:ext cx="5445760" cy="358140"/>
            </a:xfrm>
            <a:custGeom>
              <a:avLst/>
              <a:gdLst/>
              <a:ahLst/>
              <a:cxnLst/>
              <a:rect l="l" t="t" r="r" b="b"/>
              <a:pathLst>
                <a:path w="5445759" h="358139">
                  <a:moveTo>
                    <a:pt x="5445379" y="358013"/>
                  </a:moveTo>
                  <a:lnTo>
                    <a:pt x="5445379" y="0"/>
                  </a:lnTo>
                  <a:lnTo>
                    <a:pt x="0" y="0"/>
                  </a:lnTo>
                  <a:lnTo>
                    <a:pt x="0" y="343153"/>
                  </a:lnTo>
                </a:path>
              </a:pathLst>
            </a:custGeom>
            <a:ln w="9143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bject 16"/>
            <p:cNvSpPr/>
            <p:nvPr/>
          </p:nvSpPr>
          <p:spPr>
            <a:xfrm>
              <a:off x="4838827" y="1431035"/>
              <a:ext cx="76835" cy="3564254"/>
            </a:xfrm>
            <a:custGeom>
              <a:avLst/>
              <a:gdLst/>
              <a:ahLst/>
              <a:cxnLst/>
              <a:rect l="l" t="t" r="r" b="b"/>
              <a:pathLst>
                <a:path w="76835" h="3564254">
                  <a:moveTo>
                    <a:pt x="76200" y="76200"/>
                  </a:moveTo>
                  <a:lnTo>
                    <a:pt x="69824" y="63500"/>
                  </a:lnTo>
                  <a:lnTo>
                    <a:pt x="37973" y="0"/>
                  </a:lnTo>
                  <a:lnTo>
                    <a:pt x="0" y="76200"/>
                  </a:lnTo>
                  <a:lnTo>
                    <a:pt x="31635" y="76200"/>
                  </a:lnTo>
                  <a:lnTo>
                    <a:pt x="33401" y="1751076"/>
                  </a:lnTo>
                  <a:lnTo>
                    <a:pt x="46101" y="1751076"/>
                  </a:lnTo>
                  <a:lnTo>
                    <a:pt x="44335" y="76200"/>
                  </a:lnTo>
                  <a:lnTo>
                    <a:pt x="76200" y="76200"/>
                  </a:lnTo>
                  <a:close/>
                </a:path>
                <a:path w="76835" h="3564254">
                  <a:moveTo>
                    <a:pt x="76835" y="2607183"/>
                  </a:moveTo>
                  <a:lnTo>
                    <a:pt x="70446" y="2594737"/>
                  </a:lnTo>
                  <a:lnTo>
                    <a:pt x="37973" y="2531364"/>
                  </a:lnTo>
                  <a:lnTo>
                    <a:pt x="635" y="2607945"/>
                  </a:lnTo>
                  <a:lnTo>
                    <a:pt x="32385" y="2607627"/>
                  </a:lnTo>
                  <a:lnTo>
                    <a:pt x="42672" y="3563874"/>
                  </a:lnTo>
                  <a:lnTo>
                    <a:pt x="55372" y="3563747"/>
                  </a:lnTo>
                  <a:lnTo>
                    <a:pt x="45085" y="2607500"/>
                  </a:lnTo>
                  <a:lnTo>
                    <a:pt x="76835" y="2607183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object 18"/>
          <p:cNvSpPr txBox="1"/>
          <p:nvPr/>
        </p:nvSpPr>
        <p:spPr>
          <a:xfrm>
            <a:off x="5414292" y="4119896"/>
            <a:ext cx="2198501" cy="952924"/>
          </a:xfrm>
          <a:prstGeom prst="rect">
            <a:avLst/>
          </a:prstGeom>
        </p:spPr>
        <p:txBody>
          <a:bodyPr vert="horz" wrap="square" lIns="0" tIns="90268" rIns="0" bIns="0" rtlCol="0">
            <a:spAutoFit/>
          </a:bodyPr>
          <a:lstStyle/>
          <a:p>
            <a:pPr marL="38042">
              <a:spcBef>
                <a:spcPts val="711"/>
              </a:spcBef>
              <a:buClr>
                <a:srgbClr val="FF0000"/>
              </a:buClr>
              <a:tabLst>
                <a:tab pos="214067" algn="l"/>
              </a:tabLst>
            </a:pPr>
            <a:r>
              <a:rPr lang="en-US"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 in the form of :</a:t>
            </a:r>
          </a:p>
          <a:p>
            <a:pPr marL="213422" indent="-175380">
              <a:buClr>
                <a:srgbClr val="FF0000"/>
              </a:buClr>
              <a:buFont typeface="Wingdings"/>
              <a:buChar char=""/>
              <a:tabLst>
                <a:tab pos="214067" algn="l"/>
              </a:tabLst>
            </a:pPr>
            <a:r>
              <a:rPr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Dividend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3422" indent="-175380">
              <a:buClr>
                <a:srgbClr val="FF0000"/>
              </a:buClr>
              <a:buFont typeface="Wingdings"/>
              <a:buChar char=""/>
              <a:tabLst>
                <a:tab pos="214067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Interest </a:t>
            </a:r>
            <a:endParaRPr lang="en-I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3422" indent="-175380">
              <a:buClr>
                <a:srgbClr val="FF0000"/>
              </a:buClr>
              <a:buFont typeface="Wingdings"/>
              <a:buChar char=""/>
              <a:tabLst>
                <a:tab pos="214067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400" spc="-7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9"/>
          <p:cNvSpPr txBox="1"/>
          <p:nvPr/>
        </p:nvSpPr>
        <p:spPr>
          <a:xfrm>
            <a:off x="5444610" y="1598835"/>
            <a:ext cx="3167105" cy="1715025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87631" marR="5158" indent="-175380">
              <a:lnSpc>
                <a:spcPct val="130000"/>
              </a:lnSpc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Distributed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Unitholders </a:t>
            </a:r>
            <a:endParaRPr lang="en-IN" sz="14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7631" marR="5158" indent="-175380">
              <a:lnSpc>
                <a:spcPct val="130000"/>
              </a:lnSpc>
              <a:buClr>
                <a:srgbClr val="FF0000"/>
              </a:buClr>
              <a:buFont typeface="Wingdings"/>
              <a:buChar char=""/>
              <a:tabLst>
                <a:tab pos="188275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 tax treatment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 hands of</a:t>
            </a:r>
            <a:r>
              <a:rPr sz="1400" spc="-15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Unitholders,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7631"/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distributions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divided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0850" indent="-174625">
              <a:buClr>
                <a:srgbClr val="FF0000"/>
              </a:buClr>
              <a:buChar char="–"/>
              <a:tabLst>
                <a:tab pos="1116112" algn="l"/>
              </a:tabLst>
            </a:pP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Dividend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0850" indent="-174625">
              <a:buClr>
                <a:srgbClr val="FF0000"/>
              </a:buClr>
              <a:buChar char="–"/>
              <a:tabLst>
                <a:tab pos="1116112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Interest </a:t>
            </a:r>
          </a:p>
          <a:p>
            <a:pPr marL="450850" indent="-174625">
              <a:buClr>
                <a:srgbClr val="FF0000"/>
              </a:buClr>
              <a:buChar char="–"/>
              <a:tabLst>
                <a:tab pos="1116112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Return of</a:t>
            </a:r>
            <a:r>
              <a:rPr lang="en-US" sz="1400" spc="-8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735350" y="1580425"/>
            <a:ext cx="280475" cy="3976936"/>
            <a:chOff x="4381500" y="1447800"/>
            <a:chExt cx="276225" cy="3916679"/>
          </a:xfrm>
        </p:grpSpPr>
        <p:sp>
          <p:nvSpPr>
            <p:cNvPr id="23" name="object 23"/>
            <p:cNvSpPr/>
            <p:nvPr/>
          </p:nvSpPr>
          <p:spPr>
            <a:xfrm>
              <a:off x="4381500" y="1447799"/>
              <a:ext cx="94615" cy="3582035"/>
            </a:xfrm>
            <a:custGeom>
              <a:avLst/>
              <a:gdLst/>
              <a:ahLst/>
              <a:cxnLst/>
              <a:rect l="l" t="t" r="r" b="b"/>
              <a:pathLst>
                <a:path w="94614" h="3582035">
                  <a:moveTo>
                    <a:pt x="76200" y="1657985"/>
                  </a:moveTo>
                  <a:lnTo>
                    <a:pt x="44450" y="1657985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1657985"/>
                  </a:lnTo>
                  <a:lnTo>
                    <a:pt x="0" y="1657985"/>
                  </a:lnTo>
                  <a:lnTo>
                    <a:pt x="38100" y="1734185"/>
                  </a:lnTo>
                  <a:lnTo>
                    <a:pt x="69850" y="1670685"/>
                  </a:lnTo>
                  <a:lnTo>
                    <a:pt x="76200" y="1657985"/>
                  </a:lnTo>
                  <a:close/>
                </a:path>
                <a:path w="94614" h="3582035">
                  <a:moveTo>
                    <a:pt x="94488" y="3505327"/>
                  </a:moveTo>
                  <a:lnTo>
                    <a:pt x="62738" y="3505327"/>
                  </a:lnTo>
                  <a:lnTo>
                    <a:pt x="62738" y="2522220"/>
                  </a:lnTo>
                  <a:lnTo>
                    <a:pt x="50038" y="2522220"/>
                  </a:lnTo>
                  <a:lnTo>
                    <a:pt x="50038" y="3505327"/>
                  </a:lnTo>
                  <a:lnTo>
                    <a:pt x="18288" y="3505327"/>
                  </a:lnTo>
                  <a:lnTo>
                    <a:pt x="56388" y="3581527"/>
                  </a:lnTo>
                  <a:lnTo>
                    <a:pt x="88138" y="3518027"/>
                  </a:lnTo>
                  <a:lnTo>
                    <a:pt x="94488" y="3505327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4648200" y="4994147"/>
              <a:ext cx="5080" cy="365760"/>
            </a:xfrm>
            <a:custGeom>
              <a:avLst/>
              <a:gdLst/>
              <a:ahLst/>
              <a:cxnLst/>
              <a:rect l="l" t="t" r="r" b="b"/>
              <a:pathLst>
                <a:path w="5079" h="365760">
                  <a:moveTo>
                    <a:pt x="0" y="0"/>
                  </a:moveTo>
                  <a:lnTo>
                    <a:pt x="4825" y="365759"/>
                  </a:lnTo>
                </a:path>
              </a:pathLst>
            </a:custGeom>
            <a:ln w="9144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 sz="2437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716579" y="4248846"/>
            <a:ext cx="1972283" cy="573174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38687" marR="30949" algn="just">
              <a:lnSpc>
                <a:spcPct val="130000"/>
              </a:lnSpc>
              <a:spcBef>
                <a:spcPts val="102"/>
              </a:spcBef>
            </a:pPr>
            <a:r>
              <a:rPr lang="en-US"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invests into  SPVs in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form 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of 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endParaRPr sz="1400" baseline="2777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86370" y="1766849"/>
            <a:ext cx="2032699" cy="853251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2896" marR="5158">
              <a:lnSpc>
                <a:spcPct val="130000"/>
              </a:lnSpc>
              <a:spcBef>
                <a:spcPts val="102"/>
              </a:spcBef>
            </a:pPr>
            <a:r>
              <a:rPr sz="1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400" spc="5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make </a:t>
            </a:r>
            <a:r>
              <a:rPr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  <a:r>
              <a:rPr lang="en-US" sz="1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into REIT by subscribing to its units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>
            <a:off x="4225930" y="3052929"/>
            <a:ext cx="1581360" cy="1009968"/>
          </a:xfrm>
          <a:prstGeom prst="triangle">
            <a:avLst/>
          </a:prstGeom>
          <a:solidFill>
            <a:schemeClr val="accent1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N" sz="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08091" y="3589653"/>
            <a:ext cx="1169080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IN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REIT</a:t>
            </a:r>
            <a:endParaRPr lang="en-IN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Picture 3"/>
          <p:cNvPicPr/>
          <p:nvPr/>
        </p:nvPicPr>
        <p:blipFill>
          <a:blip r:embed="rId4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493657" y="6006916"/>
            <a:ext cx="86424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spc="-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sz="1400" i="1" spc="-1" dirty="0" smtClean="0"/>
              <a:t>REITs </a:t>
            </a:r>
            <a:r>
              <a:rPr lang="en-US" sz="1400" i="1" spc="-1" dirty="0"/>
              <a:t>to hold </a:t>
            </a:r>
            <a:r>
              <a:rPr lang="en-US" sz="1400" i="1" spc="-1" dirty="0" smtClean="0"/>
              <a:t>assets either </a:t>
            </a:r>
            <a:r>
              <a:rPr lang="en-US" sz="1400" i="1" spc="-1" dirty="0"/>
              <a:t>through Special Purpose Vehicles (SPVs) </a:t>
            </a:r>
            <a:r>
              <a:rPr lang="en-US" sz="1400" i="1" spc="-1" dirty="0" smtClean="0"/>
              <a:t>or </a:t>
            </a:r>
            <a:r>
              <a:rPr lang="en-US" sz="1400" i="1" spc="-1" dirty="0"/>
              <a:t>directly</a:t>
            </a:r>
            <a:endParaRPr lang="en-IN" sz="1400" i="1" dirty="0"/>
          </a:p>
        </p:txBody>
      </p:sp>
    </p:spTree>
    <p:extLst>
      <p:ext uri="{BB962C8B-B14F-4D97-AF65-F5344CB8AC3E}">
        <p14:creationId xmlns:p14="http://schemas.microsoft.com/office/powerpoint/2010/main" val="28438542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REITs – A Hybrid Product </a:t>
            </a:r>
            <a:endParaRPr lang="en-US" sz="2800" b="1" spc="-1" dirty="0" smtClean="0">
              <a:solidFill>
                <a:srgbClr val="000000"/>
              </a:solidFill>
              <a:ea typeface="Arial"/>
            </a:endParaRPr>
          </a:p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between 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Equity and Fixed Income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410040" y="6324480"/>
            <a:ext cx="227880" cy="22644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A3327170-6CE8-4C0A-A0F6-42F523262129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9</a:t>
            </a:fld>
            <a:endParaRPr lang="en-IN" sz="1000" b="0" strike="noStrike" spc="-1" dirty="0">
              <a:latin typeface="Arial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3806A-FF3D-4AC3-B263-59991D2F1BA0}"/>
              </a:ext>
            </a:extLst>
          </p:cNvPr>
          <p:cNvSpPr/>
          <p:nvPr/>
        </p:nvSpPr>
        <p:spPr bwMode="auto">
          <a:xfrm>
            <a:off x="3330301" y="1080977"/>
            <a:ext cx="2535555" cy="2558606"/>
          </a:xfrm>
          <a:prstGeom prst="ellipse">
            <a:avLst/>
          </a:prstGeom>
          <a:solidFill>
            <a:srgbClr val="B8005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4A80C30-3977-4BA7-8455-EC2A83D73139}"/>
              </a:ext>
            </a:extLst>
          </p:cNvPr>
          <p:cNvSpPr/>
          <p:nvPr/>
        </p:nvSpPr>
        <p:spPr bwMode="auto">
          <a:xfrm>
            <a:off x="1325893" y="1049092"/>
            <a:ext cx="2535555" cy="2558606"/>
          </a:xfrm>
          <a:prstGeom prst="ellipse">
            <a:avLst/>
          </a:prstGeom>
          <a:solidFill>
            <a:srgbClr val="0098C3">
              <a:alpha val="74902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12A010A-01E1-4666-B83B-AF930100B187}"/>
              </a:ext>
            </a:extLst>
          </p:cNvPr>
          <p:cNvSpPr/>
          <p:nvPr/>
        </p:nvSpPr>
        <p:spPr bwMode="auto">
          <a:xfrm>
            <a:off x="5334556" y="1080977"/>
            <a:ext cx="2535555" cy="2558606"/>
          </a:xfrm>
          <a:prstGeom prst="ellipse">
            <a:avLst/>
          </a:prstGeom>
          <a:solidFill>
            <a:srgbClr val="006778">
              <a:alpha val="74902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D1025E-0024-4201-8CE5-932EEFEAD196}"/>
              </a:ext>
            </a:extLst>
          </p:cNvPr>
          <p:cNvSpPr txBox="1"/>
          <p:nvPr/>
        </p:nvSpPr>
        <p:spPr>
          <a:xfrm>
            <a:off x="1173672" y="1944753"/>
            <a:ext cx="228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820114-1E76-4A91-8ED9-5BF818F16DBE}"/>
              </a:ext>
            </a:extLst>
          </p:cNvPr>
          <p:cNvSpPr txBox="1"/>
          <p:nvPr/>
        </p:nvSpPr>
        <p:spPr>
          <a:xfrm>
            <a:off x="3826609" y="2067864"/>
            <a:ext cx="1543050" cy="33855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4C88A5-B358-4F6D-BB73-F44B2CFFD4E3}"/>
              </a:ext>
            </a:extLst>
          </p:cNvPr>
          <p:cNvSpPr txBox="1"/>
          <p:nvPr/>
        </p:nvSpPr>
        <p:spPr>
          <a:xfrm>
            <a:off x="5949695" y="2059206"/>
            <a:ext cx="1543050" cy="33855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0B524AE-FA96-48A3-B4F0-A92F48179C5F}"/>
              </a:ext>
            </a:extLst>
          </p:cNvPr>
          <p:cNvCxnSpPr/>
          <p:nvPr/>
        </p:nvCxnSpPr>
        <p:spPr bwMode="auto">
          <a:xfrm>
            <a:off x="1120431" y="5060443"/>
            <a:ext cx="7444471" cy="0"/>
          </a:xfrm>
          <a:prstGeom prst="straightConnector1">
            <a:avLst/>
          </a:prstGeom>
          <a:solidFill>
            <a:schemeClr val="tx2"/>
          </a:solidFill>
          <a:ln w="6350" cap="flat" cmpd="sng" algn="ctr">
            <a:solidFill>
              <a:srgbClr val="646464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C844951-7098-4AFA-ADD9-D6FA4E6A465A}"/>
              </a:ext>
            </a:extLst>
          </p:cNvPr>
          <p:cNvSpPr txBox="1"/>
          <p:nvPr/>
        </p:nvSpPr>
        <p:spPr>
          <a:xfrm>
            <a:off x="1178231" y="5154748"/>
            <a:ext cx="1460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Yield Oriented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B88ED5-962F-475A-9CD5-A46F16A57148}"/>
              </a:ext>
            </a:extLst>
          </p:cNvPr>
          <p:cNvSpPr txBox="1"/>
          <p:nvPr/>
        </p:nvSpPr>
        <p:spPr>
          <a:xfrm>
            <a:off x="5664207" y="5154747"/>
            <a:ext cx="2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Appreciation Oriented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92C1D2-2124-4B16-913B-687177F65F30}"/>
              </a:ext>
            </a:extLst>
          </p:cNvPr>
          <p:cNvSpPr txBox="1"/>
          <p:nvPr/>
        </p:nvSpPr>
        <p:spPr>
          <a:xfrm>
            <a:off x="2500773" y="4759835"/>
            <a:ext cx="2239431" cy="30060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sz="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Elbow Connector 23">
            <a:extLst>
              <a:ext uri="{FF2B5EF4-FFF2-40B4-BE49-F238E27FC236}">
                <a16:creationId xmlns:a16="http://schemas.microsoft.com/office/drawing/2014/main" id="{1BE86DBE-1CE3-4458-BDC1-67BA8F0CD3B8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3527872" y="3390363"/>
            <a:ext cx="1188541" cy="983673"/>
          </a:xfrm>
          <a:prstGeom prst="bentConnector3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Elbow Connector 25">
            <a:extLst>
              <a:ext uri="{FF2B5EF4-FFF2-40B4-BE49-F238E27FC236}">
                <a16:creationId xmlns:a16="http://schemas.microsoft.com/office/drawing/2014/main" id="{9C727B83-D481-496A-9091-8873EFA24F6D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4914860" y="3273312"/>
            <a:ext cx="618388" cy="1220151"/>
          </a:xfrm>
          <a:prstGeom prst="bentConnector3">
            <a:avLst>
              <a:gd name="adj1" fmla="val 50000"/>
            </a:avLst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61AD593F-9BFB-4ED0-B5AA-B2D3EC3E279D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16915" y="4207813"/>
            <a:ext cx="2913640" cy="646327"/>
          </a:xfrm>
          <a:prstGeom prst="rect">
            <a:avLst/>
          </a:prstGeom>
          <a:solidFill>
            <a:srgbClr val="64646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0" rIns="45720" bIns="0" rtlCol="0" anchor="ctr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Regular and growing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cash yield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2C6F9763-3E97-4FDF-9A9F-BD6F1F4FE68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526512" y="4207812"/>
            <a:ext cx="3038390" cy="646327"/>
          </a:xfrm>
          <a:prstGeom prst="rect">
            <a:avLst/>
          </a:prstGeom>
          <a:solidFill>
            <a:srgbClr val="64646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0" rIns="45720" bIns="0" rtlCol="0" anchor="ctr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Appreciation through increasing property valuation</a:t>
            </a:r>
          </a:p>
        </p:txBody>
      </p:sp>
      <p:pic>
        <p:nvPicPr>
          <p:cNvPr id="21" name="Picture 3"/>
          <p:cNvPicPr/>
          <p:nvPr/>
        </p:nvPicPr>
        <p:blipFill>
          <a:blip r:embed="rId4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739778" y="5693090"/>
            <a:ext cx="8425843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720" algn="just">
              <a:buClr>
                <a:srgbClr val="000000"/>
              </a:buClr>
            </a:pPr>
            <a:r>
              <a:rPr lang="en-US" sz="1400" b="1" i="1" spc="-1" dirty="0"/>
              <a:t>REITs generate income in two ways, viz</a:t>
            </a:r>
            <a:r>
              <a:rPr lang="en-US" sz="1400" b="1" i="1" spc="-1" dirty="0" smtClean="0"/>
              <a:t>.</a:t>
            </a:r>
            <a:r>
              <a:rPr lang="en-IN" sz="1400" b="1" i="1" spc="-1" dirty="0" smtClean="0"/>
              <a:t> </a:t>
            </a:r>
            <a:r>
              <a:rPr lang="en-US" sz="1400" b="1" i="1" spc="-1" dirty="0" smtClean="0"/>
              <a:t>(</a:t>
            </a:r>
            <a:r>
              <a:rPr lang="en-US" sz="1400" b="1" i="1" spc="-1" dirty="0" err="1" smtClean="0"/>
              <a:t>i</a:t>
            </a:r>
            <a:r>
              <a:rPr lang="en-US" sz="1400" b="1" i="1" spc="-1" dirty="0" smtClean="0"/>
              <a:t>) Regular </a:t>
            </a:r>
            <a:r>
              <a:rPr lang="en-US" sz="1400" b="1" i="1" spc="-1" dirty="0"/>
              <a:t>income through Dividend / Interests</a:t>
            </a:r>
            <a:r>
              <a:rPr lang="en-US" sz="1400" b="1" i="1" spc="-1" dirty="0" smtClean="0"/>
              <a:t>,   </a:t>
            </a:r>
            <a:r>
              <a:rPr lang="en-US" sz="1400" b="1" i="1" spc="-1" dirty="0" smtClean="0"/>
              <a:t>           (</a:t>
            </a:r>
            <a:r>
              <a:rPr lang="en-US" sz="1400" b="1" i="1" spc="-1" dirty="0" smtClean="0"/>
              <a:t>ii)  </a:t>
            </a:r>
            <a:r>
              <a:rPr lang="en-US" sz="1400" b="1" i="1" spc="-1" dirty="0"/>
              <a:t>Income through Capital gains</a:t>
            </a:r>
            <a:endParaRPr lang="en-IN" sz="1400" b="1" i="1" spc="-1" dirty="0"/>
          </a:p>
        </p:txBody>
      </p:sp>
    </p:spTree>
    <p:extLst>
      <p:ext uri="{BB962C8B-B14F-4D97-AF65-F5344CB8AC3E}">
        <p14:creationId xmlns:p14="http://schemas.microsoft.com/office/powerpoint/2010/main" val="35783053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331.2"/>
  <p:tag name="TBGORIGHEIGHT" val="29.08126"/>
  <p:tag name="TBGORIGTOP" val="127.098"/>
  <p:tag name="TBGORIGLEFT" val="365.02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331.2"/>
  <p:tag name="TBGORIGHEIGHT" val="29.08126"/>
  <p:tag name="TBGORIGTOP" val="127.098"/>
  <p:tag name="TBGORIGLEFT" val="365.029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128.9999"/>
  <p:tag name="TBGORIGHEIGHT" val="121.2362"/>
  <p:tag name="TBGORIGTOP" val="93.71645"/>
  <p:tag name="TBGORIGLEFT" val="2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GORIGWIDTH" val="542"/>
  <p:tag name="TBGORIGHEIGHT" val="121.2362"/>
  <p:tag name="TBGORIGTOP" val="93.71645"/>
  <p:tag name="TBGORIGLEFT" val="15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Klassify>
  <SNO>1</SNO>
  <KDate>2020-06-05 14:41:58</KDate>
  <Classification>SEBI-INTERNAL</Classification>
  <HostName>MUM0111392A</HostName>
  <Domain_User>SEBINT/1392</Domain_User>
  <IPAdd>10.88.98.23</IPAdd>
  <FilePath>C:\Users\1392\Downloads\PPT for webinar May 30 2020 (1).pptx</FilePath>
  <KID>E4B97AF59085637269649180931804</KID>
  <UniqueName/>
  <Suggested/>
  <Justification/>
</Klassify>
</file>

<file path=customXml/itemProps1.xml><?xml version="1.0" encoding="utf-8"?>
<ds:datastoreItem xmlns:ds="http://schemas.openxmlformats.org/officeDocument/2006/customXml" ds:itemID="{14C044F2-5146-49E2-A5CC-AE0B4F587A7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10548</TotalTime>
  <Words>1565</Words>
  <Application>Microsoft Office PowerPoint</Application>
  <PresentationFormat>A4 Paper (210x297 mm)</PresentationFormat>
  <Paragraphs>321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8" baseType="lpstr">
      <vt:lpstr>Algerian</vt:lpstr>
      <vt:lpstr>Arial</vt:lpstr>
      <vt:lpstr>Arial (Body)</vt:lpstr>
      <vt:lpstr>Book Antiqua</vt:lpstr>
      <vt:lpstr>Calibri</vt:lpstr>
      <vt:lpstr>Courier New</vt:lpstr>
      <vt:lpstr>DejaVu Sans</vt:lpstr>
      <vt:lpstr>Footlight MT Light</vt:lpstr>
      <vt:lpstr>Mangal</vt:lpstr>
      <vt:lpstr>Symbol</vt:lpstr>
      <vt:lpstr>Times New Roman</vt:lpstr>
      <vt:lpstr>Wingdings</vt:lpstr>
      <vt:lpstr>Wingdings 2</vt:lpstr>
      <vt:lpstr>Wingdings 3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Additional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DELL</dc:creator>
  <dc:description/>
  <cp:lastModifiedBy>DHARMAPPA N BAGALI</cp:lastModifiedBy>
  <cp:revision>457</cp:revision>
  <cp:lastPrinted>2021-11-16T05:36:21Z</cp:lastPrinted>
  <dcterms:modified xsi:type="dcterms:W3CDTF">2021-12-10T04:48:23Z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A4 Paper (210x297 mm)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  <property fmtid="{D5CDD505-2E9C-101B-9397-08002B2CF9AE}" pid="12" name="Classification">
    <vt:lpwstr>SEBI-INTERNAL</vt:lpwstr>
  </property>
  <property fmtid="{D5CDD505-2E9C-101B-9397-08002B2CF9AE}" pid="13" name="Rules">
    <vt:lpwstr/>
  </property>
  <property fmtid="{D5CDD505-2E9C-101B-9397-08002B2CF9AE}" pid="14" name="KID">
    <vt:lpwstr>E4B97AF59085637269649180931804</vt:lpwstr>
  </property>
</Properties>
</file>